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9" r:id="rId3"/>
    <p:sldId id="354" r:id="rId4"/>
    <p:sldId id="323" r:id="rId5"/>
    <p:sldId id="324" r:id="rId6"/>
    <p:sldId id="325" r:id="rId7"/>
    <p:sldId id="326" r:id="rId8"/>
    <p:sldId id="327" r:id="rId9"/>
    <p:sldId id="328" r:id="rId10"/>
    <p:sldId id="329" r:id="rId11"/>
    <p:sldId id="355" r:id="rId12"/>
    <p:sldId id="331" r:id="rId13"/>
    <p:sldId id="339" r:id="rId14"/>
    <p:sldId id="340" r:id="rId15"/>
    <p:sldId id="352" r:id="rId16"/>
    <p:sldId id="356" r:id="rId17"/>
    <p:sldId id="335" r:id="rId18"/>
    <p:sldId id="336" r:id="rId19"/>
    <p:sldId id="337" r:id="rId20"/>
    <p:sldId id="342" r:id="rId21"/>
    <p:sldId id="343" r:id="rId22"/>
    <p:sldId id="353" r:id="rId23"/>
    <p:sldId id="347" r:id="rId24"/>
    <p:sldId id="348" r:id="rId25"/>
    <p:sldId id="349" r:id="rId26"/>
    <p:sldId id="350" r:id="rId27"/>
    <p:sldId id="346" r:id="rId28"/>
    <p:sldId id="351" r:id="rId29"/>
    <p:sldId id="298" r:id="rId30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5608"/>
    <a:srgbClr val="07026A"/>
    <a:srgbClr val="0A0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27" autoAdjust="0"/>
    <p:restoredTop sz="96424" autoAdjust="0"/>
  </p:normalViewPr>
  <p:slideViewPr>
    <p:cSldViewPr>
      <p:cViewPr varScale="1">
        <p:scale>
          <a:sx n="112" d="100"/>
          <a:sy n="112" d="100"/>
        </p:scale>
        <p:origin x="1548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3888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FB924BD0-8959-46B7-AB73-9E9E02CE6F4C}" type="datetimeFigureOut">
              <a:rPr lang="zh-CN" altLang="en-US"/>
              <a:pPr>
                <a:defRPr/>
              </a:pPr>
              <a:t>2016/5/25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4BBD4B1-4D24-43A3-B39A-EFC7A8B1DDE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18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6E4A1F8-F6F9-4406-8E22-F57D0D3CD23A}" type="datetimeFigureOut">
              <a:rPr lang="zh-CN" altLang="en-US"/>
              <a:pPr>
                <a:defRPr/>
              </a:pPr>
              <a:t>2016/5/25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A432536-5F3D-4774-9DD2-0881B5C28F3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7687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9"/>
          <p:cNvSpPr txBox="1"/>
          <p:nvPr userDrawn="1"/>
        </p:nvSpPr>
        <p:spPr>
          <a:xfrm>
            <a:off x="0" y="3175"/>
            <a:ext cx="4572000" cy="414338"/>
          </a:xfrm>
          <a:prstGeom prst="rect">
            <a:avLst/>
          </a:prstGeom>
          <a:solidFill>
            <a:schemeClr val="tx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002060"/>
              </a:solidFill>
              <a:latin typeface="+mn-lt"/>
              <a:ea typeface="+mn-ea"/>
            </a:endParaRPr>
          </a:p>
        </p:txBody>
      </p:sp>
      <p:sp>
        <p:nvSpPr>
          <p:cNvPr id="5" name="文本框 10"/>
          <p:cNvSpPr txBox="1"/>
          <p:nvPr userDrawn="1"/>
        </p:nvSpPr>
        <p:spPr>
          <a:xfrm>
            <a:off x="4572000" y="3175"/>
            <a:ext cx="4572000" cy="414338"/>
          </a:xfrm>
          <a:prstGeom prst="rect">
            <a:avLst/>
          </a:prstGeom>
          <a:solidFill>
            <a:srgbClr val="0070C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002060"/>
              </a:solidFill>
              <a:latin typeface="+mn-lt"/>
              <a:ea typeface="+mn-ea"/>
            </a:endParaRPr>
          </a:p>
        </p:txBody>
      </p:sp>
      <p:sp>
        <p:nvSpPr>
          <p:cNvPr id="6" name="文本框 11"/>
          <p:cNvSpPr txBox="1">
            <a:spLocks noChangeArrowheads="1"/>
          </p:cNvSpPr>
          <p:nvPr userDrawn="1"/>
        </p:nvSpPr>
        <p:spPr bwMode="auto">
          <a:xfrm>
            <a:off x="0" y="63500"/>
            <a:ext cx="4560888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500"/>
              </a:lnSpc>
              <a:defRPr/>
            </a:pPr>
            <a:endParaRPr lang="zh-CN" altLang="en-US" sz="1600" smtClean="0">
              <a:solidFill>
                <a:srgbClr val="FFFF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7" name="组合 9"/>
          <p:cNvGrpSpPr>
            <a:grpSpLocks/>
          </p:cNvGrpSpPr>
          <p:nvPr userDrawn="1"/>
        </p:nvGrpSpPr>
        <p:grpSpPr bwMode="auto">
          <a:xfrm>
            <a:off x="0" y="6592888"/>
            <a:ext cx="9144000" cy="295275"/>
            <a:chOff x="0" y="6593187"/>
            <a:chExt cx="9144000" cy="294886"/>
          </a:xfrm>
        </p:grpSpPr>
        <p:sp>
          <p:nvSpPr>
            <p:cNvPr id="8" name="文本框 12"/>
            <p:cNvSpPr txBox="1">
              <a:spLocks noChangeArrowheads="1"/>
            </p:cNvSpPr>
            <p:nvPr userDrawn="1"/>
          </p:nvSpPr>
          <p:spPr bwMode="auto">
            <a:xfrm>
              <a:off x="0" y="6605870"/>
              <a:ext cx="4572000" cy="2520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206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" name="文本框 13"/>
            <p:cNvSpPr txBox="1">
              <a:spLocks noChangeArrowheads="1"/>
            </p:cNvSpPr>
            <p:nvPr/>
          </p:nvSpPr>
          <p:spPr bwMode="auto">
            <a:xfrm>
              <a:off x="4572000" y="6605870"/>
              <a:ext cx="4572000" cy="25207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206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文本框 14"/>
            <p:cNvSpPr txBox="1">
              <a:spLocks noChangeArrowheads="1"/>
            </p:cNvSpPr>
            <p:nvPr/>
          </p:nvSpPr>
          <p:spPr bwMode="auto">
            <a:xfrm>
              <a:off x="3708400" y="6597943"/>
              <a:ext cx="4121150" cy="290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500"/>
                </a:lnSpc>
                <a:defRPr/>
              </a:pPr>
              <a:endParaRPr lang="en-US" altLang="zh-CN" sz="1400" b="1" smtClean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15"/>
            <p:cNvSpPr txBox="1">
              <a:spLocks noChangeArrowheads="1"/>
            </p:cNvSpPr>
            <p:nvPr/>
          </p:nvSpPr>
          <p:spPr bwMode="auto">
            <a:xfrm>
              <a:off x="4610100" y="6593187"/>
              <a:ext cx="4533900" cy="283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500"/>
                </a:lnSpc>
                <a:defRPr/>
              </a:pPr>
              <a:r>
                <a:rPr lang="en-US" altLang="zh-CN" sz="1400" b="1" dirty="0" smtClean="0">
                  <a:solidFill>
                    <a:srgbClr val="FFFFFF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Regional Principal Color based Saliency Detection</a:t>
              </a:r>
              <a:endParaRPr lang="zh-CN" altLang="en-US" sz="1400" b="1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灯片编号占位符 5"/>
          <p:cNvSpPr txBox="1">
            <a:spLocks/>
          </p:cNvSpPr>
          <p:nvPr userDrawn="1"/>
        </p:nvSpPr>
        <p:spPr>
          <a:xfrm>
            <a:off x="-1692275" y="6453188"/>
            <a:ext cx="2232025" cy="549275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defRPr/>
            </a:pPr>
            <a:fld id="{C92F884E-D54A-4FC2-A2B4-E2129D030BBD}" type="slidenum">
              <a:rPr lang="zh-CN" altLang="en-US" b="1" smtClean="0">
                <a:solidFill>
                  <a:schemeClr val="bg1"/>
                </a:solidFill>
                <a:latin typeface="Calibri" panose="020F0502020204030204" pitchFamily="34" charset="0"/>
              </a:rPr>
              <a:pPr algn="r" eaLnBrk="1" hangingPunct="1">
                <a:defRPr/>
              </a:pPr>
              <a:t>‹#›</a:t>
            </a:fld>
            <a:endParaRPr lang="zh-CN" altLang="en-US" b="1" smtClean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TextBox 15"/>
          <p:cNvSpPr txBox="1"/>
          <p:nvPr userDrawn="1"/>
        </p:nvSpPr>
        <p:spPr>
          <a:xfrm>
            <a:off x="3203575" y="4763"/>
            <a:ext cx="2663825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b="1" smtClean="0">
                <a:solidFill>
                  <a:schemeClr val="bg1"/>
                </a:solidFill>
                <a:latin typeface="华文仿宋" pitchFamily="2" charset="-122"/>
                <a:ea typeface="华文仿宋" pitchFamily="2" charset="-122"/>
              </a:rPr>
              <a:t> 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4985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40569F-FC61-4C7F-8B72-9376DA60DD05}" type="datetimeFigureOut">
              <a:rPr lang="zh-CN" altLang="en-US"/>
              <a:pPr>
                <a:defRPr/>
              </a:pPr>
              <a:t>2016/5/25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CE48C-37BB-4D81-8ABF-5C2E2051516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892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63C37-EB8F-4DE0-A335-762E7DE1E0F9}" type="datetimeFigureOut">
              <a:rPr lang="zh-CN" altLang="en-US"/>
              <a:pPr>
                <a:defRPr/>
              </a:pPr>
              <a:t>2016/5/25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C6D4B0-E121-4CD2-BE58-35445B41BC9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352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D02F78-9846-4C35-AC94-E10FBBE09398}" type="datetimeFigureOut">
              <a:rPr lang="zh-CN" altLang="en-US"/>
              <a:pPr>
                <a:defRPr/>
              </a:pPr>
              <a:t>2016/5/25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A55277-D214-44C4-9920-0D4C3B899D2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787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9"/>
          <p:cNvSpPr txBox="1">
            <a:spLocks noChangeArrowheads="1"/>
          </p:cNvSpPr>
          <p:nvPr userDrawn="1"/>
        </p:nvSpPr>
        <p:spPr bwMode="auto">
          <a:xfrm>
            <a:off x="0" y="3175"/>
            <a:ext cx="4572000" cy="41433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文本框 10"/>
          <p:cNvSpPr txBox="1">
            <a:spLocks noChangeArrowheads="1"/>
          </p:cNvSpPr>
          <p:nvPr userDrawn="1"/>
        </p:nvSpPr>
        <p:spPr bwMode="auto">
          <a:xfrm>
            <a:off x="4572000" y="3175"/>
            <a:ext cx="4572000" cy="53975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6" name="文本框 11"/>
          <p:cNvSpPr txBox="1">
            <a:spLocks noChangeArrowheads="1"/>
          </p:cNvSpPr>
          <p:nvPr userDrawn="1"/>
        </p:nvSpPr>
        <p:spPr bwMode="auto">
          <a:xfrm>
            <a:off x="0" y="63500"/>
            <a:ext cx="4560888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500"/>
              </a:lnSpc>
              <a:defRPr/>
            </a:pPr>
            <a:endParaRPr lang="zh-CN" altLang="en-US" sz="1600" smtClean="0">
              <a:solidFill>
                <a:srgbClr val="FFFF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7" name="组合 9"/>
          <p:cNvGrpSpPr>
            <a:grpSpLocks/>
          </p:cNvGrpSpPr>
          <p:nvPr userDrawn="1"/>
        </p:nvGrpSpPr>
        <p:grpSpPr bwMode="auto">
          <a:xfrm>
            <a:off x="0" y="6597650"/>
            <a:ext cx="9144000" cy="290513"/>
            <a:chOff x="0" y="6597352"/>
            <a:chExt cx="9144000" cy="290721"/>
          </a:xfrm>
        </p:grpSpPr>
        <p:sp>
          <p:nvSpPr>
            <p:cNvPr id="8" name="文本框 12"/>
            <p:cNvSpPr txBox="1">
              <a:spLocks noChangeArrowheads="1"/>
            </p:cNvSpPr>
            <p:nvPr userDrawn="1"/>
          </p:nvSpPr>
          <p:spPr bwMode="auto">
            <a:xfrm>
              <a:off x="0" y="6605296"/>
              <a:ext cx="4572000" cy="2525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206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" name="文本框 13"/>
            <p:cNvSpPr txBox="1">
              <a:spLocks noChangeArrowheads="1"/>
            </p:cNvSpPr>
            <p:nvPr/>
          </p:nvSpPr>
          <p:spPr bwMode="auto">
            <a:xfrm>
              <a:off x="4572000" y="6605296"/>
              <a:ext cx="4572000" cy="25259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206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文本框 14"/>
            <p:cNvSpPr txBox="1">
              <a:spLocks noChangeArrowheads="1"/>
            </p:cNvSpPr>
            <p:nvPr/>
          </p:nvSpPr>
          <p:spPr bwMode="auto">
            <a:xfrm>
              <a:off x="3708400" y="6597352"/>
              <a:ext cx="4121150" cy="29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500"/>
                </a:lnSpc>
                <a:defRPr/>
              </a:pPr>
              <a:r>
                <a:rPr lang="zh-CN" altLang="en-US" sz="1400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楼竞</a:t>
              </a:r>
              <a:endParaRPr lang="en-US" altLang="zh-CN" sz="1400" b="1" dirty="0" smtClean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15"/>
            <p:cNvSpPr txBox="1">
              <a:spLocks noChangeArrowheads="1"/>
            </p:cNvSpPr>
            <p:nvPr/>
          </p:nvSpPr>
          <p:spPr bwMode="auto">
            <a:xfrm>
              <a:off x="4610100" y="6597352"/>
              <a:ext cx="4498975" cy="284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500"/>
                </a:lnSpc>
                <a:defRPr/>
              </a:pPr>
              <a:r>
                <a:rPr lang="en-US" altLang="zh-CN" sz="1400" b="1" dirty="0" smtClean="0">
                  <a:solidFill>
                    <a:srgbClr val="FFFFFF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Regional Principal Color based Saliency Detection</a:t>
              </a:r>
              <a:endParaRPr lang="zh-CN" altLang="en-US" sz="1400" b="1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文本框 3"/>
          <p:cNvSpPr txBox="1"/>
          <p:nvPr userDrawn="1"/>
        </p:nvSpPr>
        <p:spPr>
          <a:xfrm>
            <a:off x="0" y="404813"/>
            <a:ext cx="9144000" cy="611187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chemeClr val="tx1"/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002060"/>
              </a:solidFill>
              <a:latin typeface="+mn-lt"/>
              <a:ea typeface="+mn-ea"/>
            </a:endParaRPr>
          </a:p>
        </p:txBody>
      </p:sp>
      <p:sp>
        <p:nvSpPr>
          <p:cNvPr id="13" name="TextBox 15"/>
          <p:cNvSpPr txBox="1"/>
          <p:nvPr userDrawn="1"/>
        </p:nvSpPr>
        <p:spPr>
          <a:xfrm>
            <a:off x="180975" y="404813"/>
            <a:ext cx="9144000" cy="5842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3200" b="1" smtClean="0">
                <a:solidFill>
                  <a:schemeClr val="bg1"/>
                </a:solidFill>
                <a:latin typeface="华文仿宋" pitchFamily="2" charset="-122"/>
                <a:ea typeface="华文仿宋" pitchFamily="2" charset="-122"/>
              </a:rPr>
              <a:t> </a:t>
            </a:r>
          </a:p>
        </p:txBody>
      </p:sp>
      <p:sp>
        <p:nvSpPr>
          <p:cNvPr id="14" name="TextBox 16"/>
          <p:cNvSpPr txBox="1"/>
          <p:nvPr userDrawn="1"/>
        </p:nvSpPr>
        <p:spPr>
          <a:xfrm>
            <a:off x="3203575" y="4763"/>
            <a:ext cx="2663825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b="1" smtClean="0">
                <a:solidFill>
                  <a:schemeClr val="bg1"/>
                </a:solidFill>
                <a:latin typeface="华文仿宋" pitchFamily="2" charset="-122"/>
                <a:ea typeface="华文仿宋" pitchFamily="2" charset="-122"/>
              </a:rPr>
              <a:t> </a:t>
            </a:r>
          </a:p>
        </p:txBody>
      </p:sp>
      <p:sp>
        <p:nvSpPr>
          <p:cNvPr id="15" name="灯片编号占位符 5"/>
          <p:cNvSpPr txBox="1">
            <a:spLocks/>
          </p:cNvSpPr>
          <p:nvPr userDrawn="1"/>
        </p:nvSpPr>
        <p:spPr>
          <a:xfrm>
            <a:off x="-1692275" y="6453188"/>
            <a:ext cx="2232025" cy="549275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defRPr/>
            </a:pPr>
            <a:fld id="{F7B33A91-BEB4-465C-83DD-442DEA461E02}" type="slidenum">
              <a:rPr lang="zh-CN" altLang="en-US" b="1" smtClean="0">
                <a:solidFill>
                  <a:schemeClr val="bg1"/>
                </a:solidFill>
                <a:latin typeface="Calibri" panose="020F0502020204030204" pitchFamily="34" charset="0"/>
              </a:rPr>
              <a:pPr algn="r" eaLnBrk="1" hangingPunct="1">
                <a:defRPr/>
              </a:pPr>
              <a:t>‹#›</a:t>
            </a:fld>
            <a:endParaRPr lang="zh-CN" altLang="en-US" b="1" smtClean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3"/>
          </p:nvPr>
        </p:nvSpPr>
        <p:spPr>
          <a:xfrm>
            <a:off x="179388" y="404664"/>
            <a:ext cx="9145587" cy="576262"/>
          </a:xfrm>
        </p:spPr>
        <p:txBody>
          <a:bodyPr>
            <a:noAutofit/>
          </a:bodyPr>
          <a:lstStyle>
            <a:lvl1pPr>
              <a:buNone/>
              <a:defRPr sz="3200" b="1">
                <a:solidFill>
                  <a:schemeClr val="bg1"/>
                </a:solidFill>
                <a:latin typeface="华文仿宋" pitchFamily="2" charset="-122"/>
                <a:ea typeface="华文仿宋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9" name="内容占位符 28"/>
          <p:cNvSpPr>
            <a:spLocks noGrp="1"/>
          </p:cNvSpPr>
          <p:nvPr>
            <p:ph sz="quarter" idx="14"/>
          </p:nvPr>
        </p:nvSpPr>
        <p:spPr>
          <a:xfrm>
            <a:off x="3203575" y="0"/>
            <a:ext cx="2663825" cy="404813"/>
          </a:xfrm>
        </p:spPr>
        <p:txBody>
          <a:bodyPr>
            <a:noAutofit/>
          </a:bodyPr>
          <a:lstStyle>
            <a:lvl1pPr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0571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84D687-C74F-4A1E-87AF-D3E4F6121A8C}" type="datetimeFigureOut">
              <a:rPr lang="zh-CN" altLang="en-US"/>
              <a:pPr>
                <a:defRPr/>
              </a:pPr>
              <a:t>2016/5/25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619ECD-A44C-4EB1-B0DC-20B04FEE0EF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242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74B93C-8B02-470F-93DF-785DC0A22EC3}" type="datetimeFigureOut">
              <a:rPr lang="zh-CN" altLang="en-US"/>
              <a:pPr>
                <a:defRPr/>
              </a:pPr>
              <a:t>2016/5/25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8EC21A-A947-4077-8B88-BBD0F4C8B28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256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2C2756-F7F1-4955-93F4-EF7F6B1951E9}" type="datetimeFigureOut">
              <a:rPr lang="zh-CN" altLang="en-US"/>
              <a:pPr>
                <a:defRPr/>
              </a:pPr>
              <a:t>2016/5/25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5DAC8C-588A-4334-8EE5-41DC7A906DC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428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71069D-8981-4559-BCC8-2613441E4287}" type="datetimeFigureOut">
              <a:rPr lang="zh-CN" altLang="en-US"/>
              <a:pPr>
                <a:defRPr/>
              </a:pPr>
              <a:t>2016/5/25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AB505D-F865-4DB8-8581-F7D2F578276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725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BD1CF8-DA81-4A2D-B949-B15759BEB29B}" type="datetimeFigureOut">
              <a:rPr lang="zh-CN" altLang="en-US"/>
              <a:pPr>
                <a:defRPr/>
              </a:pPr>
              <a:t>2016/5/25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DC0858-1E4B-4411-A928-507F0F6D516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324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BC96AF-6397-48A1-A116-8D5187274CC4}" type="datetimeFigureOut">
              <a:rPr lang="zh-CN" altLang="en-US"/>
              <a:pPr>
                <a:defRPr/>
              </a:pPr>
              <a:t>2016/5/25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04C6CD-1864-44B5-A512-053C217BE4F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665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ACEA06-8781-4BD2-AC2F-117F7E25FFDF}" type="datetimeFigureOut">
              <a:rPr lang="zh-CN" altLang="en-US"/>
              <a:pPr>
                <a:defRPr/>
              </a:pPr>
              <a:t>2016/5/25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CA9441-C739-4CBC-8708-CD996F36DCD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275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85D3D57-ED02-44A0-91D3-C58BAC29A452}" type="datetimeFigureOut">
              <a:rPr lang="zh-CN" altLang="en-US"/>
              <a:pPr>
                <a:defRPr/>
              </a:pPr>
              <a:t>2016/5/25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70CE4BB0-FFA0-4043-A6F4-09FD4394587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oujing.com/rpc-saliency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emf"/><Relationship Id="rId7" Type="http://schemas.openxmlformats.org/officeDocument/2006/relationships/image" Target="../media/image2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副标题 2"/>
          <p:cNvSpPr>
            <a:spLocks noGrp="1"/>
          </p:cNvSpPr>
          <p:nvPr>
            <p:ph type="subTitle" idx="1"/>
          </p:nvPr>
        </p:nvSpPr>
        <p:spPr>
          <a:xfrm>
            <a:off x="684213" y="4005263"/>
            <a:ext cx="7775575" cy="1752600"/>
          </a:xfrm>
        </p:spPr>
        <p:txBody>
          <a:bodyPr/>
          <a:lstStyle/>
          <a:p>
            <a:pPr eaLnBrk="1" hangingPunct="1"/>
            <a:r>
              <a:rPr lang="zh-CN" altLang="en-US" sz="2200" b="1" dirty="0">
                <a:solidFill>
                  <a:schemeClr val="tx1"/>
                </a:solidFill>
                <a:ea typeface="黑体" panose="02010609060101010101" pitchFamily="49" charset="-122"/>
              </a:rPr>
              <a:t>楼竞，任明武，王欢</a:t>
            </a:r>
            <a:endParaRPr lang="en-US" altLang="zh-CN" sz="2200" b="1" dirty="0">
              <a:solidFill>
                <a:schemeClr val="tx1"/>
              </a:solidFill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1800" b="1" dirty="0">
                <a:solidFill>
                  <a:schemeClr val="tx1"/>
                </a:solidFill>
                <a:ea typeface="黑体" panose="02010609060101010101" pitchFamily="49" charset="-122"/>
              </a:rPr>
              <a:t>南京理工大学计算机科学与工程学院</a:t>
            </a:r>
            <a:endParaRPr lang="en-US" altLang="zh-CN" sz="1800" b="1" dirty="0">
              <a:solidFill>
                <a:schemeClr val="tx1"/>
              </a:solidFill>
              <a:ea typeface="黑体" panose="02010609060101010101" pitchFamily="49" charset="-122"/>
            </a:endParaRPr>
          </a:p>
          <a:p>
            <a:pPr eaLnBrk="1" hangingPunct="1"/>
            <a:endParaRPr lang="en-US" altLang="zh-CN" sz="1800" b="1" dirty="0" smtClean="0">
              <a:solidFill>
                <a:schemeClr val="tx1"/>
              </a:solidFill>
              <a:ea typeface="黑体" panose="02010609060101010101" pitchFamily="49" charset="-122"/>
            </a:endParaRPr>
          </a:p>
          <a:p>
            <a:pPr eaLnBrk="1" hangingPunct="1"/>
            <a:r>
              <a:rPr lang="en-US" altLang="zh-CN" sz="2200" b="1" dirty="0" smtClean="0">
                <a:solidFill>
                  <a:schemeClr val="tx1"/>
                </a:solidFill>
                <a:ea typeface="黑体" panose="02010609060101010101" pitchFamily="49" charset="-122"/>
                <a:hlinkClick r:id="rId2"/>
              </a:rPr>
              <a:t>http://www.loujing.com/rpc-saliency/</a:t>
            </a:r>
            <a:endParaRPr lang="en-US" altLang="zh-CN" sz="2200" b="1" dirty="0" smtClean="0">
              <a:solidFill>
                <a:schemeClr val="tx1"/>
              </a:solidFill>
              <a:ea typeface="黑体" panose="02010609060101010101" pitchFamily="49" charset="-122"/>
            </a:endParaRPr>
          </a:p>
          <a:p>
            <a:pPr eaLnBrk="1" hangingPunct="1"/>
            <a:endParaRPr lang="en-US" altLang="zh-CN" sz="2200" b="1" dirty="0" smtClean="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684213" y="1268413"/>
            <a:ext cx="8208962" cy="2232025"/>
          </a:xfrm>
          <a:prstGeom prst="roundRect">
            <a:avLst>
              <a:gd name="adj" fmla="val 12015"/>
            </a:avLst>
          </a:prstGeom>
          <a:solidFill>
            <a:srgbClr val="0070C0"/>
          </a:solidFill>
          <a:effectLst>
            <a:outerShdw blurRad="50800" dist="101600" dir="5400000" algn="t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CN" sz="3000" b="1" dirty="0">
                <a:solidFill>
                  <a:schemeClr val="bg1"/>
                </a:solidFill>
                <a:latin typeface="Calibri" panose="020F0502020204030204" pitchFamily="34" charset="0"/>
                <a:ea typeface="华文仿宋" pitchFamily="2" charset="-122"/>
              </a:rPr>
              <a:t>Regional Principal Color based Saliency Detection</a:t>
            </a:r>
          </a:p>
          <a:p>
            <a:pPr algn="ctr" eaLnBrk="1" fontAlgn="auto" hangingPunct="1">
              <a:spcAft>
                <a:spcPts val="0"/>
              </a:spcAft>
              <a:defRPr/>
            </a:pPr>
            <a:endParaRPr lang="en-US" altLang="zh-CN" b="1" dirty="0">
              <a:solidFill>
                <a:schemeClr val="bg1"/>
              </a:solidFill>
              <a:latin typeface="Calibri" panose="020F0502020204030204" pitchFamily="34" charset="0"/>
              <a:ea typeface="宋体" charset="-122"/>
            </a:endParaRP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CN" sz="2200" b="1" dirty="0">
                <a:solidFill>
                  <a:schemeClr val="bg1"/>
                </a:solidFill>
                <a:latin typeface="Calibri" panose="020F0502020204030204" pitchFamily="34" charset="0"/>
                <a:ea typeface="宋体" charset="-122"/>
              </a:rPr>
              <a:t>(</a:t>
            </a:r>
            <a:r>
              <a:rPr lang="en-US" altLang="zh-CN" sz="2200" b="1" i="1" dirty="0" err="1" smtClean="0">
                <a:solidFill>
                  <a:schemeClr val="bg1"/>
                </a:solidFill>
                <a:latin typeface="Calibri" panose="020F0502020204030204" pitchFamily="34" charset="0"/>
                <a:ea typeface="宋体" charset="-122"/>
              </a:rPr>
              <a:t>PLoS</a:t>
            </a:r>
            <a:r>
              <a:rPr lang="en-US" altLang="zh-CN" sz="2200" b="1" i="1" dirty="0" smtClean="0">
                <a:solidFill>
                  <a:schemeClr val="bg1"/>
                </a:solidFill>
                <a:latin typeface="Calibri" panose="020F0502020204030204" pitchFamily="34" charset="0"/>
                <a:ea typeface="宋体" charset="-122"/>
              </a:rPr>
              <a:t> ONE 2014</a:t>
            </a:r>
            <a:r>
              <a:rPr lang="en-US" altLang="zh-CN" sz="2200" b="1" dirty="0" smtClean="0">
                <a:solidFill>
                  <a:schemeClr val="bg1"/>
                </a:solidFill>
                <a:latin typeface="Calibri" panose="020F0502020204030204" pitchFamily="34" charset="0"/>
                <a:ea typeface="宋体" charset="-122"/>
              </a:rPr>
              <a:t>)</a:t>
            </a:r>
            <a:endParaRPr lang="zh-CN" altLang="en-US" sz="2200" b="1" dirty="0">
              <a:solidFill>
                <a:schemeClr val="bg1"/>
              </a:solidFill>
              <a:latin typeface="Calibri" panose="020F0502020204030204" pitchFamily="34" charset="0"/>
              <a:ea typeface="华文仿宋" pitchFamily="2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zh-CN" altLang="en-US" smtClean="0"/>
              <a:t>显著性检测的应用</a:t>
            </a:r>
          </a:p>
        </p:txBody>
      </p:sp>
      <p:sp>
        <p:nvSpPr>
          <p:cNvPr id="15363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显著性简介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0" y="981075"/>
            <a:ext cx="9144000" cy="53276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71450" indent="-171450" defTabSz="685800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sz="2100" dirty="0">
              <a:latin typeface="+mn-lt"/>
              <a:ea typeface="+mn-ea"/>
            </a:endParaRPr>
          </a:p>
          <a:p>
            <a:pPr marL="628650" lvl="1" indent="-171450" defTabSz="685800" fontAlgn="auto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900" b="1" dirty="0">
                <a:latin typeface="+mn-lt"/>
                <a:ea typeface="+mn-ea"/>
              </a:rPr>
              <a:t>图像</a:t>
            </a:r>
            <a:r>
              <a:rPr lang="en-US" altLang="zh-CN" sz="1900" b="1" dirty="0">
                <a:latin typeface="+mn-lt"/>
                <a:ea typeface="+mn-ea"/>
              </a:rPr>
              <a:t>/</a:t>
            </a:r>
            <a:r>
              <a:rPr lang="zh-CN" altLang="en-US" sz="1900" b="1" dirty="0">
                <a:latin typeface="+mn-lt"/>
                <a:ea typeface="+mn-ea"/>
              </a:rPr>
              <a:t>视频分割</a:t>
            </a:r>
            <a:endParaRPr lang="en-US" altLang="zh-CN" sz="1900" b="1" dirty="0">
              <a:latin typeface="+mn-lt"/>
              <a:ea typeface="+mn-ea"/>
            </a:endParaRPr>
          </a:p>
          <a:p>
            <a:pPr marL="628650" lvl="1" indent="-171450" defTabSz="685800" fontAlgn="auto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900" b="1" dirty="0">
                <a:latin typeface="+mn-lt"/>
                <a:ea typeface="+mn-ea"/>
              </a:rPr>
              <a:t>图像</a:t>
            </a:r>
            <a:r>
              <a:rPr lang="en-US" altLang="zh-CN" sz="1900" b="1" dirty="0">
                <a:latin typeface="+mn-lt"/>
                <a:ea typeface="+mn-ea"/>
              </a:rPr>
              <a:t>/</a:t>
            </a:r>
            <a:r>
              <a:rPr lang="zh-CN" altLang="en-US" sz="1900" b="1" dirty="0">
                <a:latin typeface="+mn-lt"/>
                <a:ea typeface="+mn-ea"/>
              </a:rPr>
              <a:t>视频压缩</a:t>
            </a:r>
            <a:endParaRPr lang="en-US" altLang="zh-CN" sz="1900" b="1" dirty="0">
              <a:latin typeface="+mn-lt"/>
              <a:ea typeface="+mn-ea"/>
            </a:endParaRPr>
          </a:p>
          <a:p>
            <a:pPr marL="628650" lvl="1" indent="-171450" defTabSz="685800" fontAlgn="auto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900" b="1" dirty="0">
                <a:latin typeface="+mn-lt"/>
                <a:ea typeface="+mn-ea"/>
              </a:rPr>
              <a:t>目标识别</a:t>
            </a:r>
            <a:endParaRPr lang="en-US" altLang="zh-CN" sz="1900" b="1" dirty="0">
              <a:latin typeface="+mn-lt"/>
              <a:ea typeface="+mn-ea"/>
            </a:endParaRPr>
          </a:p>
          <a:p>
            <a:pPr marL="628650" lvl="1" indent="-171450" defTabSz="685800" fontAlgn="auto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900" b="1" dirty="0">
                <a:latin typeface="+mn-lt"/>
                <a:ea typeface="+mn-ea"/>
              </a:rPr>
              <a:t>图像缩放</a:t>
            </a:r>
            <a:endParaRPr lang="en-US" altLang="zh-CN" sz="1900" b="1" dirty="0">
              <a:latin typeface="+mn-lt"/>
              <a:ea typeface="+mn-ea"/>
            </a:endParaRPr>
          </a:p>
          <a:p>
            <a:pPr marL="628650" lvl="1" indent="-171450" defTabSz="685800" fontAlgn="auto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900" b="1" dirty="0">
                <a:latin typeface="+mn-lt"/>
                <a:ea typeface="+mn-ea"/>
              </a:rPr>
              <a:t>感兴趣区域检测</a:t>
            </a:r>
            <a:endParaRPr lang="en-US" altLang="zh-CN" sz="1900" b="1" dirty="0">
              <a:latin typeface="+mn-lt"/>
              <a:ea typeface="+mn-ea"/>
            </a:endParaRPr>
          </a:p>
          <a:p>
            <a:pPr marL="628650" lvl="1" indent="-171450" defTabSz="685800" fontAlgn="auto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900" b="1" dirty="0">
                <a:latin typeface="+mn-lt"/>
                <a:ea typeface="+mn-ea"/>
              </a:rPr>
              <a:t>图像拼接</a:t>
            </a:r>
            <a:endParaRPr lang="en-US" altLang="zh-CN" sz="2400" b="1" dirty="0">
              <a:latin typeface="+mn-lt"/>
              <a:ea typeface="+mn-ea"/>
            </a:endParaRPr>
          </a:p>
          <a:p>
            <a:pPr marL="628650" lvl="1" indent="-171450" defTabSz="685800" fontAlgn="auto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理想很美好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~~~</a:t>
            </a:r>
          </a:p>
          <a:p>
            <a:pPr marL="171450" indent="-171450" defTabSz="685800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sz="2100" dirty="0">
              <a:latin typeface="+mn-lt"/>
              <a:ea typeface="+mn-ea"/>
            </a:endParaRPr>
          </a:p>
          <a:p>
            <a:pPr marL="171450" indent="-171450" defTabSz="685800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sz="2100" dirty="0">
              <a:latin typeface="+mn-lt"/>
              <a:ea typeface="+mn-ea"/>
            </a:endParaRPr>
          </a:p>
          <a:p>
            <a:pPr marL="171450" indent="-171450" defTabSz="685800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sz="2100" dirty="0">
              <a:latin typeface="+mn-lt"/>
              <a:ea typeface="+mn-ea"/>
            </a:endParaRPr>
          </a:p>
          <a:p>
            <a:pPr marL="171450" indent="-171450" defTabSz="685800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sz="2100" dirty="0">
              <a:latin typeface="+mn-lt"/>
              <a:ea typeface="+mn-ea"/>
            </a:endParaRPr>
          </a:p>
        </p:txBody>
      </p:sp>
      <p:pic>
        <p:nvPicPr>
          <p:cNvPr id="15365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1125538"/>
            <a:ext cx="22891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488" y="1128713"/>
            <a:ext cx="2281237" cy="171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6911975" y="5143500"/>
            <a:ext cx="2020888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b="1" dirty="0">
                <a:latin typeface="+mn-lt"/>
                <a:ea typeface="华文仿宋" pitchFamily="2" charset="-122"/>
              </a:rPr>
              <a:t>非真实感渲染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867400" y="3370263"/>
            <a:ext cx="2020888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b="1" dirty="0">
                <a:latin typeface="+mn-lt"/>
                <a:ea typeface="华文仿宋" pitchFamily="2" charset="-122"/>
              </a:rPr>
              <a:t>基于内容感知的图像缩放</a:t>
            </a:r>
          </a:p>
        </p:txBody>
      </p:sp>
      <p:pic>
        <p:nvPicPr>
          <p:cNvPr id="15369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2982913"/>
            <a:ext cx="200025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0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2994025"/>
            <a:ext cx="1009650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7451725" y="1704975"/>
            <a:ext cx="1373188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b="1" dirty="0">
                <a:latin typeface="+mn-lt"/>
                <a:ea typeface="华文仿宋" pitchFamily="2" charset="-122"/>
              </a:rPr>
              <a:t>目标识别</a:t>
            </a:r>
          </a:p>
        </p:txBody>
      </p:sp>
      <p:pic>
        <p:nvPicPr>
          <p:cNvPr id="15372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3" y="5094288"/>
            <a:ext cx="2644775" cy="176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3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338" y="4670425"/>
            <a:ext cx="1998662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4" name="图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675" y="4654550"/>
            <a:ext cx="2047875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Outline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7171" name="内容占位符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Outline</a:t>
            </a:r>
            <a:endParaRPr lang="zh-CN" altLang="en-US" smtClean="0"/>
          </a:p>
        </p:txBody>
      </p:sp>
      <p:grpSp>
        <p:nvGrpSpPr>
          <p:cNvPr id="7173" name="Group 233"/>
          <p:cNvGrpSpPr>
            <a:grpSpLocks/>
          </p:cNvGrpSpPr>
          <p:nvPr/>
        </p:nvGrpSpPr>
        <p:grpSpPr bwMode="auto">
          <a:xfrm>
            <a:off x="2124075" y="1700808"/>
            <a:ext cx="5105400" cy="555625"/>
            <a:chOff x="1248" y="2030"/>
            <a:chExt cx="3216" cy="350"/>
          </a:xfrm>
        </p:grpSpPr>
        <p:sp>
          <p:nvSpPr>
            <p:cNvPr id="7184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5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  <a:contourClr>
                <a:srgbClr val="99CC0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6" name="Text Box 236"/>
            <p:cNvSpPr txBox="1">
              <a:spLocks noChangeArrowheads="1"/>
            </p:cNvSpPr>
            <p:nvPr/>
          </p:nvSpPr>
          <p:spPr bwMode="gray">
            <a:xfrm>
              <a:off x="1839" y="2072"/>
              <a:ext cx="22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 dirty="0" smtClean="0">
                  <a:solidFill>
                    <a:srgbClr val="000000"/>
                  </a:solidFill>
                  <a:latin typeface="+mn-lt"/>
                </a:rPr>
                <a:t>显著性简介</a:t>
              </a:r>
              <a:endParaRPr lang="en-US" altLang="zh-CN" sz="2400" b="1" dirty="0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7" name="Text Box 237"/>
            <p:cNvSpPr txBox="1">
              <a:spLocks noChangeArrowheads="1"/>
            </p:cNvSpPr>
            <p:nvPr/>
          </p:nvSpPr>
          <p:spPr bwMode="gray">
            <a:xfrm>
              <a:off x="1300" y="20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1</a:t>
              </a:r>
            </a:p>
          </p:txBody>
        </p:sp>
      </p:grpSp>
      <p:grpSp>
        <p:nvGrpSpPr>
          <p:cNvPr id="7174" name="Group 238"/>
          <p:cNvGrpSpPr>
            <a:grpSpLocks/>
          </p:cNvGrpSpPr>
          <p:nvPr/>
        </p:nvGrpSpPr>
        <p:grpSpPr bwMode="auto">
          <a:xfrm>
            <a:off x="2124075" y="3055938"/>
            <a:ext cx="5786438" cy="746125"/>
            <a:chOff x="1248" y="2520"/>
            <a:chExt cx="3645" cy="470"/>
          </a:xfrm>
        </p:grpSpPr>
        <p:sp>
          <p:nvSpPr>
            <p:cNvPr id="7180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1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2" name="Text Box 241"/>
            <p:cNvSpPr txBox="1">
              <a:spLocks noChangeArrowheads="1"/>
            </p:cNvSpPr>
            <p:nvPr/>
          </p:nvSpPr>
          <p:spPr bwMode="gray">
            <a:xfrm>
              <a:off x="1839" y="2520"/>
              <a:ext cx="3054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 dirty="0" smtClean="0">
                  <a:solidFill>
                    <a:srgbClr val="FF0000"/>
                  </a:solidFill>
                  <a:latin typeface="+mn-lt"/>
                </a:rPr>
                <a:t>基于全局对比度的显著性区域检测</a:t>
              </a:r>
              <a:endParaRPr lang="en-US" altLang="zh-CN" sz="2000" b="1" dirty="0" smtClean="0">
                <a:solidFill>
                  <a:srgbClr val="FF0000"/>
                </a:solidFill>
                <a:latin typeface="+mn-lt"/>
              </a:endParaRPr>
            </a:p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 dirty="0" smtClean="0">
                  <a:solidFill>
                    <a:srgbClr val="FF0000"/>
                  </a:solidFill>
                  <a:latin typeface="+mn-lt"/>
                </a:rPr>
                <a:t>程明明 </a:t>
              </a:r>
              <a:r>
                <a:rPr lang="en-US" altLang="zh-CN" sz="2000" b="1" dirty="0" smtClean="0">
                  <a:solidFill>
                    <a:srgbClr val="FF0000"/>
                  </a:solidFill>
                  <a:latin typeface="+mn-lt"/>
                </a:rPr>
                <a:t>(CVPR 2011)</a:t>
              </a:r>
            </a:p>
          </p:txBody>
        </p:sp>
        <p:sp>
          <p:nvSpPr>
            <p:cNvPr id="7183" name="Text Box 242"/>
            <p:cNvSpPr txBox="1">
              <a:spLocks noChangeArrowheads="1"/>
            </p:cNvSpPr>
            <p:nvPr/>
          </p:nvSpPr>
          <p:spPr bwMode="gray">
            <a:xfrm>
              <a:off x="1300" y="26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2</a:t>
              </a:r>
            </a:p>
          </p:txBody>
        </p:sp>
      </p:grpSp>
      <p:grpSp>
        <p:nvGrpSpPr>
          <p:cNvPr id="7175" name="Group 243"/>
          <p:cNvGrpSpPr>
            <a:grpSpLocks/>
          </p:cNvGrpSpPr>
          <p:nvPr/>
        </p:nvGrpSpPr>
        <p:grpSpPr bwMode="auto">
          <a:xfrm>
            <a:off x="2124075" y="4601567"/>
            <a:ext cx="5256213" cy="555625"/>
            <a:chOff x="1248" y="3230"/>
            <a:chExt cx="3311" cy="350"/>
          </a:xfrm>
        </p:grpSpPr>
        <p:sp>
          <p:nvSpPr>
            <p:cNvPr id="7176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77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  <a:contourClr>
                <a:srgbClr val="FF9933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8" name="Text Box 246"/>
            <p:cNvSpPr txBox="1">
              <a:spLocks noChangeArrowheads="1"/>
            </p:cNvSpPr>
            <p:nvPr/>
          </p:nvSpPr>
          <p:spPr bwMode="gray">
            <a:xfrm>
              <a:off x="1839" y="3272"/>
              <a:ext cx="27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 dirty="0" smtClean="0">
                  <a:solidFill>
                    <a:srgbClr val="000000"/>
                  </a:solidFill>
                  <a:latin typeface="+mn-lt"/>
                </a:rPr>
                <a:t>我们的工作</a:t>
              </a:r>
              <a:endParaRPr lang="en-US" altLang="zh-CN" sz="2400" b="1" dirty="0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9" name="Text Box 247"/>
            <p:cNvSpPr txBox="1">
              <a:spLocks noChangeArrowheads="1"/>
            </p:cNvSpPr>
            <p:nvPr/>
          </p:nvSpPr>
          <p:spPr bwMode="gray">
            <a:xfrm>
              <a:off x="1300" y="32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721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Ming-Ming Cheng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17411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en-US" altLang="zh-CN" smtClean="0"/>
              <a:t>Ming-Ming Cheng</a:t>
            </a:r>
            <a:endParaRPr lang="zh-CN" altLang="en-US" smtClean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1125538"/>
            <a:ext cx="8229600" cy="455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2800" b="1" dirty="0" smtClean="0">
                <a:latin typeface="+mn-lt"/>
              </a:rPr>
              <a:t>(1) </a:t>
            </a:r>
            <a:r>
              <a:rPr lang="zh-CN" altLang="en-US" sz="2800" b="1" dirty="0" smtClean="0">
                <a:latin typeface="+mn-lt"/>
              </a:rPr>
              <a:t>颜色量化</a:t>
            </a:r>
            <a:endParaRPr lang="en-US" altLang="zh-CN" sz="280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400" b="1" dirty="0" smtClean="0">
                <a:latin typeface="+mn-lt"/>
              </a:rPr>
              <a:t>在</a:t>
            </a:r>
            <a:r>
              <a:rPr lang="en-US" altLang="zh-CN" sz="2400" b="1" dirty="0" smtClean="0">
                <a:latin typeface="+mn-lt"/>
              </a:rPr>
              <a:t>RGB</a:t>
            </a:r>
            <a:r>
              <a:rPr lang="zh-CN" altLang="en-US" sz="2400" b="1" dirty="0" smtClean="0">
                <a:latin typeface="+mn-lt"/>
              </a:rPr>
              <a:t>颜色空间，左图中包含</a:t>
            </a:r>
            <a:r>
              <a:rPr lang="en-US" altLang="zh-CN" sz="2400" b="1" dirty="0" smtClean="0">
                <a:latin typeface="+mn-lt"/>
              </a:rPr>
              <a:t>62,743</a:t>
            </a:r>
            <a:r>
              <a:rPr lang="zh-CN" altLang="en-US" sz="2400" b="1" dirty="0" smtClean="0">
                <a:latin typeface="+mn-lt"/>
              </a:rPr>
              <a:t>种颜色，但其中</a:t>
            </a:r>
            <a:r>
              <a:rPr lang="en-US" altLang="zh-CN" sz="2400" b="1" dirty="0" smtClean="0">
                <a:latin typeface="+mn-lt"/>
              </a:rPr>
              <a:t>75.2%</a:t>
            </a:r>
            <a:r>
              <a:rPr lang="zh-CN" altLang="en-US" sz="2400" b="1" dirty="0" smtClean="0">
                <a:latin typeface="+mn-lt"/>
              </a:rPr>
              <a:t>的颜色只出现了一次（即仅占一个像素），这些像素的总和占整个图像面积的</a:t>
            </a:r>
            <a:r>
              <a:rPr lang="en-US" altLang="zh-CN" sz="2400" b="1" dirty="0" smtClean="0">
                <a:latin typeface="+mn-lt"/>
              </a:rPr>
              <a:t>39.32%</a:t>
            </a: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40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400" b="1" dirty="0" smtClean="0">
                <a:latin typeface="+mn-lt"/>
              </a:rPr>
              <a:t>采用均匀量化方式，将每个通道量化为</a:t>
            </a:r>
            <a:r>
              <a:rPr lang="en-US" altLang="zh-CN" sz="2400" b="1" dirty="0" smtClean="0">
                <a:latin typeface="+mn-lt"/>
              </a:rPr>
              <a:t>12</a:t>
            </a:r>
            <a:r>
              <a:rPr lang="zh-CN" altLang="en-US" sz="2400" b="1" dirty="0" smtClean="0">
                <a:latin typeface="+mn-lt"/>
              </a:rPr>
              <a:t>级（</a:t>
            </a:r>
            <a:r>
              <a:rPr lang="en-US" altLang="zh-CN" sz="2400" b="1" dirty="0" smtClean="0">
                <a:latin typeface="+mn-lt"/>
              </a:rPr>
              <a:t>12^3=1728</a:t>
            </a:r>
            <a:r>
              <a:rPr lang="zh-CN" altLang="en-US" sz="2400" b="1" dirty="0" smtClean="0">
                <a:latin typeface="+mn-lt"/>
              </a:rPr>
              <a:t>）</a:t>
            </a:r>
            <a:endParaRPr lang="en-US" altLang="zh-CN" sz="240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</p:txBody>
      </p:sp>
      <p:pic>
        <p:nvPicPr>
          <p:cNvPr id="17413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4217988"/>
            <a:ext cx="2395537" cy="180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050" y="3933825"/>
            <a:ext cx="2844800" cy="237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800" y="3789363"/>
            <a:ext cx="2690813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Ming-Ming Cheng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18435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en-US" altLang="zh-CN" smtClean="0"/>
              <a:t>Ming-Ming Cheng</a:t>
            </a:r>
            <a:endParaRPr lang="zh-CN" altLang="en-US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 txBox="1">
                <a:spLocks/>
              </p:cNvSpPr>
              <p:nvPr/>
            </p:nvSpPr>
            <p:spPr bwMode="auto">
              <a:xfrm>
                <a:off x="179388" y="1125538"/>
                <a:ext cx="8856662" cy="4556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171450" indent="-17145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en-US" altLang="zh-CN" sz="2800" b="1" dirty="0" smtClean="0">
                    <a:latin typeface="+mn-lt"/>
                  </a:rPr>
                  <a:t>(2) </a:t>
                </a:r>
                <a:r>
                  <a:rPr lang="zh-CN" altLang="en-US" sz="2800" b="1" dirty="0" smtClean="0">
                    <a:latin typeface="+mn-lt"/>
                  </a:rPr>
                  <a:t>基于颜色直方图的全局显著性检测</a:t>
                </a:r>
                <a:endParaRPr lang="en-US" altLang="zh-CN" sz="28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400" b="1" dirty="0" smtClean="0">
                    <a:latin typeface="+mn-lt"/>
                  </a:rPr>
                  <a:t>统计颜色直方图并抛弃低频出现的颜色（只保留</a:t>
                </a:r>
                <a:r>
                  <a:rPr lang="en-US" altLang="zh-CN" sz="2400" b="1" dirty="0" smtClean="0">
                    <a:latin typeface="+mn-lt"/>
                  </a:rPr>
                  <a:t>95%</a:t>
                </a:r>
                <a:r>
                  <a:rPr lang="zh-CN" altLang="en-US" sz="2400" b="1" dirty="0" smtClean="0">
                    <a:latin typeface="+mn-lt"/>
                  </a:rPr>
                  <a:t>）</a:t>
                </a: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400" b="1" dirty="0" smtClean="0">
                    <a:latin typeface="+mn-lt"/>
                  </a:rPr>
                  <a:t>颜色差异度量（</a:t>
                </a:r>
                <a:r>
                  <a:rPr lang="en-US" altLang="zh-CN" sz="2400" b="1" i="1" dirty="0" smtClean="0">
                    <a:latin typeface="+mn-lt"/>
                  </a:rPr>
                  <a:t>Lab</a:t>
                </a:r>
                <a:r>
                  <a:rPr lang="zh-CN" altLang="en-US" sz="2400" b="1" dirty="0" smtClean="0">
                    <a:latin typeface="+mn-lt"/>
                  </a:rPr>
                  <a:t>空间）</a:t>
                </a:r>
                <a:endParaRPr lang="en-US" altLang="zh-CN" sz="2400" b="1" dirty="0" smtClean="0">
                  <a:latin typeface="+mn-lt"/>
                </a:endParaRPr>
              </a:p>
              <a:p>
                <a:pPr marL="457200" lvl="1" indent="0" eaLnBrk="1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None/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400" b="1" dirty="0" smtClean="0">
                    <a:latin typeface="+mn-lt"/>
                  </a:rPr>
                  <a:t>全局颜色显著性计算</a:t>
                </a:r>
                <a:r>
                  <a:rPr lang="en-US" altLang="zh-CN" sz="2400" b="1" dirty="0" smtClean="0">
                    <a:latin typeface="+mn-lt"/>
                  </a:rPr>
                  <a:t>-----</a:t>
                </a:r>
                <a:r>
                  <a:rPr lang="zh-CN" altLang="en-US" sz="2400" b="1" dirty="0" smtClean="0">
                    <a:latin typeface="+mn-lt"/>
                  </a:rPr>
                  <a:t>即：对颜色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zh-CN" altLang="en-US" sz="2400" b="1" dirty="0" smtClean="0">
                    <a:latin typeface="+mn-lt"/>
                  </a:rPr>
                  <a:t>的显著性值而言，颜色差异大、数量多的颜色对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zh-CN" altLang="en-US" sz="2400" b="1" dirty="0" smtClean="0">
                    <a:latin typeface="+mn-lt"/>
                  </a:rPr>
                  <a:t>的贡献越大</a:t>
                </a: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388" y="1125538"/>
                <a:ext cx="8856662" cy="4556125"/>
              </a:xfrm>
              <a:prstGeom prst="rect">
                <a:avLst/>
              </a:prstGeom>
              <a:blipFill rotWithShape="0">
                <a:blip r:embed="rId2"/>
                <a:stretch>
                  <a:fillRect l="-1239" t="-2945" b="-535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7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38" y="4306044"/>
            <a:ext cx="3429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38" y="5864225"/>
            <a:ext cx="230505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1989138"/>
            <a:ext cx="8907462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Ming-Ming Cheng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19459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en-US" altLang="zh-CN" smtClean="0"/>
              <a:t>Ming-Ming Cheng</a:t>
            </a:r>
            <a:endParaRPr lang="zh-CN" altLang="en-US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 txBox="1">
                <a:spLocks/>
              </p:cNvSpPr>
              <p:nvPr/>
            </p:nvSpPr>
            <p:spPr bwMode="auto">
              <a:xfrm>
                <a:off x="0" y="1125538"/>
                <a:ext cx="9144000" cy="4556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171450" indent="-17145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en-US" altLang="zh-CN" sz="2800" b="1" dirty="0" smtClean="0">
                    <a:latin typeface="+mn-lt"/>
                  </a:rPr>
                  <a:t>(3) </a:t>
                </a:r>
                <a:r>
                  <a:rPr lang="zh-CN" altLang="en-US" sz="2800" b="1" dirty="0" smtClean="0">
                    <a:latin typeface="+mn-lt"/>
                  </a:rPr>
                  <a:t>颜色显著性平滑</a:t>
                </a:r>
                <a:endParaRPr lang="en-US" altLang="zh-CN" sz="28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200" b="1" dirty="0" smtClean="0">
                    <a:latin typeface="+mn-lt"/>
                  </a:rPr>
                  <a:t>噪声：相似颜色量化为不同的值</a:t>
                </a:r>
                <a:r>
                  <a:rPr lang="en-US" altLang="zh-CN" sz="2200" b="1" dirty="0" smtClean="0">
                    <a:latin typeface="+mn-lt"/>
                    <a:sym typeface="Wingdings" panose="05000000000000000000" pitchFamily="2" charset="2"/>
                  </a:rPr>
                  <a:t></a:t>
                </a:r>
                <a:r>
                  <a:rPr lang="zh-CN" altLang="en-US" sz="2200" b="1" dirty="0" smtClean="0">
                    <a:latin typeface="+mn-lt"/>
                    <a:sym typeface="Wingdings" panose="05000000000000000000" pitchFamily="2" charset="2"/>
                  </a:rPr>
                  <a:t>需要去除</a:t>
                </a: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200" b="1" dirty="0" smtClean="0">
                    <a:latin typeface="+mn-lt"/>
                  </a:rPr>
                  <a:t>其中，</a:t>
                </a: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200" b="1" dirty="0" smtClean="0">
                    <a:latin typeface="+mn-lt"/>
                  </a:rPr>
                  <a:t>即：</a:t>
                </a:r>
                <a:r>
                  <a:rPr lang="en-US" altLang="zh-CN" sz="22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200" b="1" i="1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zh-CN" altLang="en-US" sz="2200" b="1" dirty="0" smtClean="0">
                    <a:latin typeface="+mn-lt"/>
                  </a:rPr>
                  <a:t>的显著性是由与它最相似的</a:t>
                </a:r>
                <a14:m>
                  <m:oMath xmlns:m="http://schemas.openxmlformats.org/officeDocument/2006/math"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zh-CN" altLang="en-US" sz="2200" b="1" dirty="0" smtClean="0">
                    <a:latin typeface="+mn-lt"/>
                  </a:rPr>
                  <a:t>个颜色平滑得到 </a:t>
                </a:r>
                <a:r>
                  <a:rPr lang="en-US" altLang="zh-CN" sz="2200" b="1" dirty="0" smtClean="0">
                    <a:latin typeface="+mn-lt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m:rPr>
                        <m:nor/>
                      </m:rPr>
                      <a:rPr lang="en-US" altLang="zh-CN" sz="2200" b="1" dirty="0"/>
                      <m:t>)</m:t>
                    </m:r>
                  </m:oMath>
                </a14:m>
                <a:r>
                  <a:rPr lang="zh-CN" altLang="en-US" sz="2200" b="1" dirty="0" smtClean="0">
                    <a:latin typeface="+mn-lt"/>
                  </a:rPr>
                  <a:t>。颜色越相似，被赋予的权值</a:t>
                </a:r>
                <a:r>
                  <a:rPr lang="zh-CN" altLang="en-US" sz="2200" b="1" dirty="0" smtClean="0"/>
                  <a:t>越大 </a:t>
                </a:r>
                <a:r>
                  <a:rPr lang="en-US" altLang="zh-CN" sz="2200" b="1" dirty="0" smtClean="0"/>
                  <a:t>(</a:t>
                </a:r>
                <a:r>
                  <a:rPr lang="zh-CN" altLang="en-US" sz="2200" b="1" dirty="0" smtClean="0"/>
                  <a:t>权值的</a:t>
                </a:r>
                <a:r>
                  <a:rPr lang="zh-CN" altLang="en-US" sz="2200" b="1" dirty="0" smtClean="0">
                    <a:latin typeface="+mn-lt"/>
                  </a:rPr>
                  <a:t>∑</a:t>
                </a:r>
                <a:r>
                  <a:rPr lang="en-US" altLang="zh-CN" sz="2200" b="1" dirty="0" smtClean="0">
                    <a:latin typeface="+mn-lt"/>
                  </a:rPr>
                  <a:t>=1</a:t>
                </a:r>
                <a:r>
                  <a:rPr lang="en-US" altLang="zh-CN" sz="2200" b="1" dirty="0">
                    <a:latin typeface="+mn-lt"/>
                  </a:rPr>
                  <a:t>)</a:t>
                </a:r>
                <a:r>
                  <a:rPr lang="zh-CN" altLang="en-US" sz="2200" b="1" dirty="0" smtClean="0">
                    <a:latin typeface="+mn-lt"/>
                  </a:rPr>
                  <a:t>。</a:t>
                </a: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000" b="1" u="sng" dirty="0" smtClean="0">
                    <a:latin typeface="+mn-lt"/>
                  </a:rPr>
                  <a:t>基于颜色直方图对比 </a:t>
                </a:r>
                <a:r>
                  <a:rPr lang="en-US" altLang="zh-CN" sz="2000" b="1" u="sng" dirty="0" smtClean="0">
                    <a:latin typeface="+mn-lt"/>
                  </a:rPr>
                  <a:t>(HC) </a:t>
                </a:r>
                <a:r>
                  <a:rPr lang="zh-CN" altLang="en-US" sz="2000" b="1" u="sng" dirty="0" smtClean="0">
                    <a:latin typeface="+mn-lt"/>
                  </a:rPr>
                  <a:t>方法结束！</a:t>
                </a:r>
                <a:endParaRPr lang="en-US" altLang="zh-CN" sz="20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125538"/>
                <a:ext cx="9144000" cy="4556125"/>
              </a:xfrm>
              <a:prstGeom prst="rect">
                <a:avLst/>
              </a:prstGeom>
              <a:blipFill rotWithShape="0">
                <a:blip r:embed="rId2"/>
                <a:stretch>
                  <a:fillRect l="-1200" t="-2945" b="-194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461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38" y="1989138"/>
            <a:ext cx="418147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780928"/>
            <a:ext cx="19050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接连接符 5"/>
          <p:cNvCxnSpPr/>
          <p:nvPr/>
        </p:nvCxnSpPr>
        <p:spPr>
          <a:xfrm>
            <a:off x="3563938" y="2492375"/>
            <a:ext cx="1331912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124075" y="2636838"/>
            <a:ext cx="935038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65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4076700"/>
            <a:ext cx="5416550" cy="202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Ming-Ming Cheng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19459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en-US" altLang="zh-CN" smtClean="0"/>
              <a:t>Ming-Ming Cheng</a:t>
            </a:r>
            <a:endParaRPr lang="zh-CN" altLang="en-US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 txBox="1">
                <a:spLocks/>
              </p:cNvSpPr>
              <p:nvPr/>
            </p:nvSpPr>
            <p:spPr bwMode="auto">
              <a:xfrm>
                <a:off x="0" y="1125538"/>
                <a:ext cx="9144000" cy="4556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171450" indent="-17145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en-US" altLang="zh-CN" sz="2800" b="1" dirty="0" smtClean="0">
                    <a:latin typeface="+mn-lt"/>
                  </a:rPr>
                  <a:t>(4) </a:t>
                </a:r>
                <a:r>
                  <a:rPr lang="zh-CN" altLang="en-US" sz="2800" b="1" dirty="0" smtClean="0">
                    <a:latin typeface="+mn-lt"/>
                  </a:rPr>
                  <a:t>区域对比 </a:t>
                </a:r>
                <a:r>
                  <a:rPr lang="en-US" altLang="zh-CN" sz="2800" b="1" dirty="0" smtClean="0">
                    <a:latin typeface="+mn-lt"/>
                  </a:rPr>
                  <a:t>(RC)</a:t>
                </a: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200" b="1" dirty="0">
                    <a:latin typeface="+mn-lt"/>
                  </a:rPr>
                  <a:t>区域比像素更能引起人的关注、图像内蕴着空间关系</a:t>
                </a: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en-US" altLang="zh-CN" sz="2200" b="1" dirty="0">
                    <a:latin typeface="+mn-lt"/>
                  </a:rPr>
                  <a:t>Graph-based segmentation (IJCV 2004)</a:t>
                </a: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200" b="1" dirty="0" smtClean="0">
                    <a:latin typeface="+mn-lt"/>
                  </a:rPr>
                  <a:t>其中，</a:t>
                </a: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8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200" b="1" dirty="0" smtClean="0">
                    <a:latin typeface="+mn-lt"/>
                  </a:rPr>
                  <a:t>即：对区域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sz="2200" b="1" dirty="0" smtClean="0">
                    <a:latin typeface="+mn-lt"/>
                  </a:rPr>
                  <a:t>的显著性而言，颜色差异大、像素多、距离近的区域对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sz="2200" b="1" dirty="0" smtClean="0">
                    <a:latin typeface="+mn-lt"/>
                  </a:rPr>
                  <a:t>的贡献越大。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b="1" i="1" smtClean="0">
                            <a:latin typeface="Cambria Math" panose="02040503050406030204" pitchFamily="18" charset="0"/>
                          </a:rPr>
                          <m:t>𝛔</m:t>
                        </m:r>
                      </m:e>
                      <m:sub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zh-CN" altLang="en-US" sz="2200" b="1" dirty="0" smtClean="0">
                    <a:latin typeface="+mn-lt"/>
                  </a:rPr>
                  <a:t>越大，越远的区域贡献越大。</a:t>
                </a:r>
                <a:endParaRPr lang="en-US" altLang="zh-CN" sz="2200" b="1" dirty="0" smtClean="0">
                  <a:latin typeface="+mn-lt"/>
                </a:endParaRPr>
              </a:p>
              <a:p>
                <a:pPr marL="457200" lvl="1" indent="0" eaLnBrk="1" hangingPunct="1">
                  <a:lnSpc>
                    <a:spcPct val="90000"/>
                  </a:lnSpc>
                  <a:spcBef>
                    <a:spcPts val="750"/>
                  </a:spcBef>
                  <a:buNone/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125538"/>
                <a:ext cx="9144000" cy="4556125"/>
              </a:xfrm>
              <a:prstGeom prst="rect">
                <a:avLst/>
              </a:prstGeom>
              <a:blipFill rotWithShape="0">
                <a:blip r:embed="rId2"/>
                <a:stretch>
                  <a:fillRect l="-1200" t="-2945" r="-4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1" y="2420888"/>
            <a:ext cx="5331059" cy="61736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271" y="3068960"/>
            <a:ext cx="4220865" cy="663794"/>
          </a:xfrm>
          <a:prstGeom prst="rect">
            <a:avLst/>
          </a:prstGeom>
        </p:spPr>
      </p:pic>
      <p:pic>
        <p:nvPicPr>
          <p:cNvPr id="13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508772"/>
            <a:ext cx="6524625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框 13"/>
          <p:cNvSpPr txBox="1"/>
          <p:nvPr/>
        </p:nvSpPr>
        <p:spPr>
          <a:xfrm>
            <a:off x="6938990" y="5219998"/>
            <a:ext cx="2126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 smtClean="0">
                <a:latin typeface="+mn-lt"/>
                <a:ea typeface="华文仿宋" pitchFamily="2" charset="-122"/>
              </a:rPr>
              <a:t>RC</a:t>
            </a:r>
            <a:r>
              <a:rPr lang="zh-CN" altLang="en-US" sz="2400" b="1" u="sng" dirty="0" smtClean="0">
                <a:latin typeface="+mn-lt"/>
                <a:ea typeface="华文仿宋" pitchFamily="2" charset="-122"/>
              </a:rPr>
              <a:t>方法结束！</a:t>
            </a:r>
            <a:r>
              <a:rPr lang="en-US" altLang="zh-CN" sz="2400" b="1" u="sng" dirty="0" smtClean="0">
                <a:latin typeface="+mn-lt"/>
                <a:ea typeface="华文仿宋" pitchFamily="2" charset="-122"/>
              </a:rPr>
              <a:t> </a:t>
            </a:r>
            <a:endParaRPr lang="zh-CN" altLang="en-US" sz="2400" b="1" u="sng" dirty="0" smtClean="0">
              <a:latin typeface="+mn-lt"/>
              <a:ea typeface="华文仿宋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2699792" y="2780928"/>
            <a:ext cx="2304256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73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Outline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7171" name="内容占位符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Outline</a:t>
            </a:r>
            <a:endParaRPr lang="zh-CN" altLang="en-US" smtClean="0"/>
          </a:p>
        </p:txBody>
      </p:sp>
      <p:grpSp>
        <p:nvGrpSpPr>
          <p:cNvPr id="7173" name="Group 233"/>
          <p:cNvGrpSpPr>
            <a:grpSpLocks/>
          </p:cNvGrpSpPr>
          <p:nvPr/>
        </p:nvGrpSpPr>
        <p:grpSpPr bwMode="auto">
          <a:xfrm>
            <a:off x="2124075" y="1700808"/>
            <a:ext cx="5105400" cy="555625"/>
            <a:chOff x="1248" y="2030"/>
            <a:chExt cx="3216" cy="350"/>
          </a:xfrm>
        </p:grpSpPr>
        <p:sp>
          <p:nvSpPr>
            <p:cNvPr id="7184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5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  <a:contourClr>
                <a:srgbClr val="99CC0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6" name="Text Box 236"/>
            <p:cNvSpPr txBox="1">
              <a:spLocks noChangeArrowheads="1"/>
            </p:cNvSpPr>
            <p:nvPr/>
          </p:nvSpPr>
          <p:spPr bwMode="gray">
            <a:xfrm>
              <a:off x="1839" y="2072"/>
              <a:ext cx="22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 dirty="0" smtClean="0">
                  <a:solidFill>
                    <a:srgbClr val="000000"/>
                  </a:solidFill>
                  <a:latin typeface="+mn-lt"/>
                </a:rPr>
                <a:t>显著性简介</a:t>
              </a:r>
              <a:endParaRPr lang="en-US" altLang="zh-CN" sz="2400" b="1" dirty="0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7" name="Text Box 237"/>
            <p:cNvSpPr txBox="1">
              <a:spLocks noChangeArrowheads="1"/>
            </p:cNvSpPr>
            <p:nvPr/>
          </p:nvSpPr>
          <p:spPr bwMode="gray">
            <a:xfrm>
              <a:off x="1300" y="20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1</a:t>
              </a:r>
            </a:p>
          </p:txBody>
        </p:sp>
      </p:grpSp>
      <p:grpSp>
        <p:nvGrpSpPr>
          <p:cNvPr id="7174" name="Group 238"/>
          <p:cNvGrpSpPr>
            <a:grpSpLocks/>
          </p:cNvGrpSpPr>
          <p:nvPr/>
        </p:nvGrpSpPr>
        <p:grpSpPr bwMode="auto">
          <a:xfrm>
            <a:off x="2124075" y="3055938"/>
            <a:ext cx="5786438" cy="746125"/>
            <a:chOff x="1248" y="2520"/>
            <a:chExt cx="3645" cy="470"/>
          </a:xfrm>
        </p:grpSpPr>
        <p:sp>
          <p:nvSpPr>
            <p:cNvPr id="7180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1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2" name="Text Box 241"/>
            <p:cNvSpPr txBox="1">
              <a:spLocks noChangeArrowheads="1"/>
            </p:cNvSpPr>
            <p:nvPr/>
          </p:nvSpPr>
          <p:spPr bwMode="gray">
            <a:xfrm>
              <a:off x="1839" y="2520"/>
              <a:ext cx="3054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 dirty="0" smtClean="0">
                  <a:latin typeface="+mn-lt"/>
                </a:rPr>
                <a:t>基于全局对比度的显著性区域检测</a:t>
              </a:r>
              <a:endParaRPr lang="en-US" altLang="zh-CN" sz="2000" b="1" dirty="0" smtClean="0">
                <a:latin typeface="+mn-lt"/>
              </a:endParaRPr>
            </a:p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 dirty="0" smtClean="0">
                  <a:latin typeface="+mn-lt"/>
                </a:rPr>
                <a:t>程明明 </a:t>
              </a:r>
              <a:r>
                <a:rPr lang="en-US" altLang="zh-CN" sz="2000" b="1" dirty="0" smtClean="0">
                  <a:latin typeface="+mn-lt"/>
                </a:rPr>
                <a:t>(CVPR 2011)</a:t>
              </a:r>
            </a:p>
          </p:txBody>
        </p:sp>
        <p:sp>
          <p:nvSpPr>
            <p:cNvPr id="7183" name="Text Box 242"/>
            <p:cNvSpPr txBox="1">
              <a:spLocks noChangeArrowheads="1"/>
            </p:cNvSpPr>
            <p:nvPr/>
          </p:nvSpPr>
          <p:spPr bwMode="gray">
            <a:xfrm>
              <a:off x="1300" y="26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2</a:t>
              </a:r>
            </a:p>
          </p:txBody>
        </p:sp>
      </p:grpSp>
      <p:grpSp>
        <p:nvGrpSpPr>
          <p:cNvPr id="7175" name="Group 243"/>
          <p:cNvGrpSpPr>
            <a:grpSpLocks/>
          </p:cNvGrpSpPr>
          <p:nvPr/>
        </p:nvGrpSpPr>
        <p:grpSpPr bwMode="auto">
          <a:xfrm>
            <a:off x="2124075" y="4601567"/>
            <a:ext cx="5256213" cy="555625"/>
            <a:chOff x="1248" y="3230"/>
            <a:chExt cx="3311" cy="350"/>
          </a:xfrm>
        </p:grpSpPr>
        <p:sp>
          <p:nvSpPr>
            <p:cNvPr id="7176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77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  <a:contourClr>
                <a:srgbClr val="FF9933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8" name="Text Box 246"/>
            <p:cNvSpPr txBox="1">
              <a:spLocks noChangeArrowheads="1"/>
            </p:cNvSpPr>
            <p:nvPr/>
          </p:nvSpPr>
          <p:spPr bwMode="gray">
            <a:xfrm>
              <a:off x="1839" y="3272"/>
              <a:ext cx="27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 dirty="0" smtClean="0">
                  <a:solidFill>
                    <a:srgbClr val="FF0000"/>
                  </a:solidFill>
                  <a:latin typeface="+mn-lt"/>
                </a:rPr>
                <a:t>我们的工作</a:t>
              </a:r>
              <a:endParaRPr lang="en-US" altLang="zh-CN" sz="2400" b="1" dirty="0" smtClean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7179" name="Text Box 247"/>
            <p:cNvSpPr txBox="1">
              <a:spLocks noChangeArrowheads="1"/>
            </p:cNvSpPr>
            <p:nvPr/>
          </p:nvSpPr>
          <p:spPr bwMode="gray">
            <a:xfrm>
              <a:off x="1300" y="32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641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Calibri" panose="020F0502020204030204" pitchFamily="34" charset="0"/>
              </a:rPr>
              <a:t>大致如下</a:t>
            </a:r>
          </a:p>
        </p:txBody>
      </p:sp>
      <p:sp>
        <p:nvSpPr>
          <p:cNvPr id="22531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1341438"/>
            <a:ext cx="8229600" cy="455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750"/>
              </a:spcBef>
              <a:defRPr/>
            </a:pPr>
            <a:r>
              <a:rPr lang="en-US" altLang="zh-CN" sz="2800" b="1" dirty="0" smtClean="0">
                <a:latin typeface="+mn-lt"/>
              </a:rPr>
              <a:t>(1) </a:t>
            </a:r>
            <a:r>
              <a:rPr lang="zh-CN" altLang="en-US" sz="2800" b="1" dirty="0" smtClean="0">
                <a:latin typeface="+mn-lt"/>
              </a:rPr>
              <a:t>采用最小方差量化</a:t>
            </a:r>
            <a:endParaRPr lang="en-US" altLang="zh-CN" sz="28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750"/>
              </a:spcBef>
              <a:defRPr/>
            </a:pPr>
            <a:r>
              <a:rPr lang="en-US" altLang="zh-CN" sz="2800" b="1" dirty="0" smtClean="0">
                <a:latin typeface="+mn-lt"/>
              </a:rPr>
              <a:t>(2) </a:t>
            </a:r>
            <a:r>
              <a:rPr lang="zh-CN" altLang="en-US" sz="2800" b="1" dirty="0" smtClean="0">
                <a:latin typeface="+mn-lt"/>
              </a:rPr>
              <a:t>每个区域仅使用一个主色表示</a:t>
            </a:r>
            <a:endParaRPr lang="en-US" altLang="zh-CN" sz="28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750"/>
              </a:spcBef>
              <a:defRPr/>
            </a:pPr>
            <a:r>
              <a:rPr lang="en-US" altLang="zh-CN" sz="2800" b="1" dirty="0" smtClean="0">
                <a:latin typeface="+mn-lt"/>
              </a:rPr>
              <a:t>(3) </a:t>
            </a:r>
            <a:r>
              <a:rPr lang="zh-CN" altLang="en-US" sz="2800" b="1" dirty="0" smtClean="0">
                <a:latin typeface="+mn-lt"/>
              </a:rPr>
              <a:t>修改了区域显著性计算方法</a:t>
            </a:r>
            <a:endParaRPr lang="en-US" altLang="zh-CN" sz="28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750"/>
              </a:spcBef>
              <a:defRPr/>
            </a:pPr>
            <a:r>
              <a:rPr lang="en-US" altLang="zh-CN" sz="2800" b="1" dirty="0" smtClean="0">
                <a:latin typeface="+mn-lt"/>
              </a:rPr>
              <a:t>(4) </a:t>
            </a:r>
            <a:r>
              <a:rPr lang="zh-CN" altLang="en-US" sz="2800" b="1" dirty="0" smtClean="0">
                <a:latin typeface="+mn-lt"/>
              </a:rPr>
              <a:t>增加了中心偏置（</a:t>
            </a:r>
            <a:r>
              <a:rPr lang="en-US" altLang="zh-CN" sz="2800" b="1" dirty="0" smtClean="0">
                <a:latin typeface="+mn-lt"/>
              </a:rPr>
              <a:t>Center bias</a:t>
            </a:r>
            <a:r>
              <a:rPr lang="zh-CN" altLang="en-US" sz="2800" b="1" dirty="0" smtClean="0">
                <a:latin typeface="+mn-lt"/>
              </a:rPr>
              <a:t>）</a:t>
            </a:r>
            <a:endParaRPr lang="en-US" altLang="zh-CN" sz="28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750"/>
              </a:spcBef>
              <a:defRPr/>
            </a:pPr>
            <a:r>
              <a:rPr lang="en-US" altLang="zh-CN" sz="2800" b="1" dirty="0">
                <a:latin typeface="+mn-lt"/>
              </a:rPr>
              <a:t>(5</a:t>
            </a:r>
            <a:r>
              <a:rPr lang="en-US" altLang="zh-CN" sz="2800" b="1" dirty="0" smtClean="0">
                <a:latin typeface="+mn-lt"/>
              </a:rPr>
              <a:t>) </a:t>
            </a:r>
            <a:r>
              <a:rPr lang="zh-CN" altLang="en-US" sz="2800" b="1" dirty="0" smtClean="0">
                <a:latin typeface="+mn-lt"/>
              </a:rPr>
              <a:t>实验</a:t>
            </a:r>
            <a:r>
              <a:rPr lang="zh-CN" altLang="en-US" sz="2800" b="1" dirty="0">
                <a:latin typeface="+mn-lt"/>
              </a:rPr>
              <a:t>及参数</a:t>
            </a:r>
            <a:r>
              <a:rPr lang="zh-CN" altLang="en-US" sz="2800" b="1" dirty="0" smtClean="0">
                <a:latin typeface="+mn-lt"/>
              </a:rPr>
              <a:t>选择</a:t>
            </a:r>
            <a:endParaRPr lang="en-US" altLang="zh-CN" sz="2800" b="1" dirty="0" smtClean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(1) </a:t>
            </a:r>
            <a:r>
              <a:rPr lang="zh-CN" altLang="en-US" dirty="0" smtClean="0">
                <a:latin typeface="Calibri" panose="020F0502020204030204" pitchFamily="34" charset="0"/>
              </a:rPr>
              <a:t>采用最小方差量化</a:t>
            </a:r>
          </a:p>
        </p:txBody>
      </p:sp>
      <p:sp>
        <p:nvSpPr>
          <p:cNvPr id="23555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0" y="993775"/>
            <a:ext cx="8675688" cy="468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+mn-lt"/>
              </a:rPr>
              <a:t>将原图最小方差量化为</a:t>
            </a:r>
            <a:r>
              <a:rPr lang="en-US" altLang="zh-CN" sz="2000" b="1" dirty="0" smtClean="0">
                <a:latin typeface="+mn-lt"/>
              </a:rPr>
              <a:t>256</a:t>
            </a:r>
            <a:r>
              <a:rPr lang="zh-CN" altLang="en-US" sz="2000" b="1" dirty="0" smtClean="0">
                <a:latin typeface="+mn-lt"/>
              </a:rPr>
              <a:t>色</a:t>
            </a:r>
            <a:endParaRPr lang="en-US" altLang="zh-CN" sz="2000" b="1" dirty="0" smtClean="0">
              <a:latin typeface="+mn-lt"/>
            </a:endParaRPr>
          </a:p>
          <a:p>
            <a:pPr lvl="1" eaLnBrk="1" hangingPunct="1">
              <a:lnSpc>
                <a:spcPct val="15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+mn-lt"/>
              </a:rPr>
              <a:t>动机：</a:t>
            </a:r>
            <a:r>
              <a:rPr lang="zh-CN" altLang="en-US" sz="2000" b="1" dirty="0"/>
              <a:t>弥补均匀量化对相似颜色量化为不同值的</a:t>
            </a:r>
            <a:r>
              <a:rPr lang="zh-CN" altLang="en-US" sz="2000" b="1" dirty="0" smtClean="0"/>
              <a:t>不足；</a:t>
            </a:r>
            <a:r>
              <a:rPr lang="zh-CN" altLang="en-US" sz="2000" b="1" dirty="0" smtClean="0">
                <a:latin typeface="+mn-lt"/>
              </a:rPr>
              <a:t>最小方差量化更能体现原始的颜色分布</a:t>
            </a:r>
            <a:endParaRPr lang="en-US" altLang="zh-CN" sz="2000" b="1" dirty="0" smtClean="0">
              <a:latin typeface="+mn-lt"/>
            </a:endParaRPr>
          </a:p>
        </p:txBody>
      </p:sp>
      <p:pic>
        <p:nvPicPr>
          <p:cNvPr id="23557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013" y="2205038"/>
            <a:ext cx="2525712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2205038"/>
            <a:ext cx="2376487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" y="4598988"/>
            <a:ext cx="9001125" cy="221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(1) </a:t>
            </a:r>
            <a:r>
              <a:rPr lang="zh-CN" altLang="en-US" smtClean="0">
                <a:latin typeface="Calibri" panose="020F0502020204030204" pitchFamily="34" charset="0"/>
              </a:rPr>
              <a:t>采用最小方差量化</a:t>
            </a:r>
          </a:p>
        </p:txBody>
      </p:sp>
      <p:sp>
        <p:nvSpPr>
          <p:cNvPr id="24579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我们的改进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993775"/>
            <a:ext cx="8229600" cy="468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ts val="750"/>
              </a:spcBef>
              <a:defRPr/>
            </a:pPr>
            <a:endParaRPr lang="en-US" altLang="zh-CN" sz="2800" b="1" dirty="0" smtClean="0">
              <a:latin typeface="+mn-lt"/>
            </a:endParaRPr>
          </a:p>
        </p:txBody>
      </p:sp>
      <p:pic>
        <p:nvPicPr>
          <p:cNvPr id="24581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4165600"/>
            <a:ext cx="8893175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05900" cy="198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47888"/>
            <a:ext cx="8972550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Outline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7171" name="内容占位符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Outline</a:t>
            </a:r>
            <a:endParaRPr lang="zh-CN" altLang="en-US" smtClean="0"/>
          </a:p>
        </p:txBody>
      </p:sp>
      <p:grpSp>
        <p:nvGrpSpPr>
          <p:cNvPr id="7173" name="Group 233"/>
          <p:cNvGrpSpPr>
            <a:grpSpLocks/>
          </p:cNvGrpSpPr>
          <p:nvPr/>
        </p:nvGrpSpPr>
        <p:grpSpPr bwMode="auto">
          <a:xfrm>
            <a:off x="2124075" y="1700808"/>
            <a:ext cx="5105400" cy="555625"/>
            <a:chOff x="1248" y="2030"/>
            <a:chExt cx="3216" cy="350"/>
          </a:xfrm>
        </p:grpSpPr>
        <p:sp>
          <p:nvSpPr>
            <p:cNvPr id="7184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5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  <a:contourClr>
                <a:srgbClr val="99CC0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6" name="Text Box 236"/>
            <p:cNvSpPr txBox="1">
              <a:spLocks noChangeArrowheads="1"/>
            </p:cNvSpPr>
            <p:nvPr/>
          </p:nvSpPr>
          <p:spPr bwMode="gray">
            <a:xfrm>
              <a:off x="1839" y="2072"/>
              <a:ext cx="22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 dirty="0" smtClean="0">
                  <a:solidFill>
                    <a:srgbClr val="000000"/>
                  </a:solidFill>
                  <a:latin typeface="+mn-lt"/>
                </a:rPr>
                <a:t>显著性简介</a:t>
              </a:r>
              <a:endParaRPr lang="en-US" altLang="zh-CN" sz="2400" b="1" dirty="0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7" name="Text Box 237"/>
            <p:cNvSpPr txBox="1">
              <a:spLocks noChangeArrowheads="1"/>
            </p:cNvSpPr>
            <p:nvPr/>
          </p:nvSpPr>
          <p:spPr bwMode="gray">
            <a:xfrm>
              <a:off x="1300" y="20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1</a:t>
              </a:r>
            </a:p>
          </p:txBody>
        </p:sp>
      </p:grpSp>
      <p:grpSp>
        <p:nvGrpSpPr>
          <p:cNvPr id="7174" name="Group 238"/>
          <p:cNvGrpSpPr>
            <a:grpSpLocks/>
          </p:cNvGrpSpPr>
          <p:nvPr/>
        </p:nvGrpSpPr>
        <p:grpSpPr bwMode="auto">
          <a:xfrm>
            <a:off x="2124075" y="3055938"/>
            <a:ext cx="5786438" cy="746125"/>
            <a:chOff x="1248" y="2520"/>
            <a:chExt cx="3645" cy="470"/>
          </a:xfrm>
        </p:grpSpPr>
        <p:sp>
          <p:nvSpPr>
            <p:cNvPr id="7180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1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2" name="Text Box 241"/>
            <p:cNvSpPr txBox="1">
              <a:spLocks noChangeArrowheads="1"/>
            </p:cNvSpPr>
            <p:nvPr/>
          </p:nvSpPr>
          <p:spPr bwMode="gray">
            <a:xfrm>
              <a:off x="1839" y="2520"/>
              <a:ext cx="3054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 dirty="0" smtClean="0">
                  <a:latin typeface="+mn-lt"/>
                </a:rPr>
                <a:t>基于全局对比度的显著性区域检测</a:t>
              </a:r>
              <a:endParaRPr lang="en-US" altLang="zh-CN" sz="2000" b="1" dirty="0" smtClean="0">
                <a:latin typeface="+mn-lt"/>
              </a:endParaRPr>
            </a:p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 dirty="0" smtClean="0">
                  <a:latin typeface="+mn-lt"/>
                </a:rPr>
                <a:t>程明明 </a:t>
              </a:r>
              <a:r>
                <a:rPr lang="en-US" altLang="zh-CN" sz="2000" b="1" dirty="0" smtClean="0">
                  <a:latin typeface="+mn-lt"/>
                </a:rPr>
                <a:t>(CVPR 2011)</a:t>
              </a:r>
            </a:p>
          </p:txBody>
        </p:sp>
        <p:sp>
          <p:nvSpPr>
            <p:cNvPr id="7183" name="Text Box 242"/>
            <p:cNvSpPr txBox="1">
              <a:spLocks noChangeArrowheads="1"/>
            </p:cNvSpPr>
            <p:nvPr/>
          </p:nvSpPr>
          <p:spPr bwMode="gray">
            <a:xfrm>
              <a:off x="1300" y="26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2</a:t>
              </a:r>
            </a:p>
          </p:txBody>
        </p:sp>
      </p:grpSp>
      <p:grpSp>
        <p:nvGrpSpPr>
          <p:cNvPr id="7175" name="Group 243"/>
          <p:cNvGrpSpPr>
            <a:grpSpLocks/>
          </p:cNvGrpSpPr>
          <p:nvPr/>
        </p:nvGrpSpPr>
        <p:grpSpPr bwMode="auto">
          <a:xfrm>
            <a:off x="2124075" y="4601567"/>
            <a:ext cx="5256213" cy="555625"/>
            <a:chOff x="1248" y="3230"/>
            <a:chExt cx="3311" cy="350"/>
          </a:xfrm>
        </p:grpSpPr>
        <p:sp>
          <p:nvSpPr>
            <p:cNvPr id="7176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77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  <a:contourClr>
                <a:srgbClr val="FF9933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8" name="Text Box 246"/>
            <p:cNvSpPr txBox="1">
              <a:spLocks noChangeArrowheads="1"/>
            </p:cNvSpPr>
            <p:nvPr/>
          </p:nvSpPr>
          <p:spPr bwMode="gray">
            <a:xfrm>
              <a:off x="1839" y="3272"/>
              <a:ext cx="27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 dirty="0" smtClean="0">
                  <a:solidFill>
                    <a:srgbClr val="000000"/>
                  </a:solidFill>
                  <a:latin typeface="+mn-lt"/>
                </a:rPr>
                <a:t>我们的工作</a:t>
              </a:r>
              <a:endParaRPr lang="en-US" altLang="zh-CN" sz="2400" b="1" dirty="0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9" name="Text Box 247"/>
            <p:cNvSpPr txBox="1">
              <a:spLocks noChangeArrowheads="1"/>
            </p:cNvSpPr>
            <p:nvPr/>
          </p:nvSpPr>
          <p:spPr bwMode="gray">
            <a:xfrm>
              <a:off x="1300" y="32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3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(2) </a:t>
            </a:r>
            <a:r>
              <a:rPr lang="zh-CN" altLang="en-US" smtClean="0">
                <a:latin typeface="Calibri" panose="020F0502020204030204" pitchFamily="34" charset="0"/>
              </a:rPr>
              <a:t>每个区域仅使用一个主色表示</a:t>
            </a:r>
          </a:p>
        </p:txBody>
      </p:sp>
      <p:sp>
        <p:nvSpPr>
          <p:cNvPr id="25603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1125538"/>
            <a:ext cx="8518400" cy="455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400" b="1" dirty="0" smtClean="0">
                <a:latin typeface="+mn-lt"/>
              </a:rPr>
              <a:t>动机：</a:t>
            </a:r>
            <a:endParaRPr lang="en-US" altLang="zh-CN" sz="24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r>
              <a:rPr lang="zh-CN" altLang="en-US" sz="2000" b="1" dirty="0"/>
              <a:t>基于“颜色对”比较的执行</a:t>
            </a:r>
            <a:r>
              <a:rPr lang="zh-CN" altLang="en-US" sz="2000" b="1" dirty="0" smtClean="0"/>
              <a:t>效率较低</a:t>
            </a:r>
            <a:r>
              <a:rPr lang="zh-CN" altLang="en-US" sz="2000" b="1" dirty="0"/>
              <a:t>（</a:t>
            </a:r>
            <a:r>
              <a:rPr lang="en-US" altLang="zh-CN" sz="2000" b="1" dirty="0"/>
              <a:t>MATLAB</a:t>
            </a:r>
            <a:r>
              <a:rPr lang="zh-CN" altLang="en-US" sz="2000" b="1" dirty="0"/>
              <a:t>中的多层嵌套循环）</a:t>
            </a:r>
            <a:endParaRPr lang="en-US" altLang="zh-CN" sz="2000" b="1" dirty="0"/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r>
              <a:rPr lang="zh-CN" altLang="en-US" sz="2000" b="1" dirty="0" smtClean="0">
                <a:latin typeface="+mn-lt"/>
              </a:rPr>
              <a:t>每个区域具有高度的颜色一致性 </a:t>
            </a: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400" b="1" dirty="0" smtClean="0">
                <a:latin typeface="+mn-lt"/>
              </a:rPr>
              <a:t>计算每个区域的时间复杂度：</a:t>
            </a:r>
            <a:endParaRPr lang="en-US" altLang="zh-CN" sz="2400" b="1" dirty="0" smtClean="0">
              <a:latin typeface="+mn-lt"/>
            </a:endParaRPr>
          </a:p>
          <a:p>
            <a:pPr marL="457200" lvl="1" indent="0"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US" altLang="zh-CN" sz="2000" b="1" dirty="0" smtClean="0">
              <a:latin typeface="+mn-lt"/>
            </a:endParaRPr>
          </a:p>
          <a:p>
            <a:pPr marL="457200" lvl="1" indent="0"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US" altLang="zh-CN" sz="2000" b="1" dirty="0" smtClean="0">
              <a:latin typeface="+mn-lt"/>
            </a:endParaRPr>
          </a:p>
        </p:txBody>
      </p:sp>
      <p:pic>
        <p:nvPicPr>
          <p:cNvPr id="25605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2708275"/>
            <a:ext cx="8966200" cy="223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925" y="5013325"/>
            <a:ext cx="828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ight Arrow 13"/>
          <p:cNvSpPr/>
          <p:nvPr/>
        </p:nvSpPr>
        <p:spPr>
          <a:xfrm>
            <a:off x="5435600" y="5187950"/>
            <a:ext cx="361950" cy="112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25608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5049838"/>
            <a:ext cx="5619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(3) </a:t>
            </a:r>
            <a:r>
              <a:rPr lang="zh-CN" altLang="en-US" smtClean="0">
                <a:latin typeface="Calibri" panose="020F0502020204030204" pitchFamily="34" charset="0"/>
              </a:rPr>
              <a:t>改进了区域显著性计算方法</a:t>
            </a:r>
          </a:p>
        </p:txBody>
      </p:sp>
      <p:sp>
        <p:nvSpPr>
          <p:cNvPr id="26627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908050"/>
            <a:ext cx="8589962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 smtClean="0">
                <a:latin typeface="+mn-lt"/>
              </a:rPr>
              <a:t>动机：</a:t>
            </a: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r>
              <a:rPr lang="zh-CN" altLang="en-US" sz="2000" b="1" dirty="0" smtClean="0">
                <a:latin typeface="+mn-lt"/>
              </a:rPr>
              <a:t>对于原显著性区域而言，自身的显著性应予以保留</a:t>
            </a: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r>
              <a:rPr lang="zh-CN" altLang="en-US" sz="2000" b="1" dirty="0" smtClean="0">
                <a:latin typeface="+mn-lt"/>
              </a:rPr>
              <a:t>对于原非显著性区域，显著性值不应被其它显著性区域间接影响</a:t>
            </a: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 smtClean="0">
                <a:latin typeface="+mn-lt"/>
              </a:rPr>
              <a:t>优点：抑制了原非显著性区域的值</a:t>
            </a: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 smtClean="0">
                <a:latin typeface="+mn-lt"/>
              </a:rPr>
              <a:t>缺点：原显著性区域的显著性值也受到一定程度的抑制</a:t>
            </a: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marL="457200" lvl="1" indent="0"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US" altLang="zh-CN" sz="2000" b="1" dirty="0" smtClean="0">
              <a:latin typeface="+mn-lt"/>
            </a:endParaRPr>
          </a:p>
          <a:p>
            <a:pPr marL="457200" lvl="1" indent="0"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US" altLang="zh-CN" sz="2000" b="1" dirty="0" smtClean="0">
              <a:latin typeface="+mn-lt"/>
            </a:endParaRPr>
          </a:p>
        </p:txBody>
      </p:sp>
      <p:pic>
        <p:nvPicPr>
          <p:cNvPr id="2662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2420938"/>
            <a:ext cx="4419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525" y="3001963"/>
            <a:ext cx="40386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4643438"/>
            <a:ext cx="2881313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2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138" y="4641850"/>
            <a:ext cx="2884487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/>
              <p:cNvSpPr txBox="1">
                <a:spLocks/>
              </p:cNvSpPr>
              <p:nvPr/>
            </p:nvSpPr>
            <p:spPr bwMode="auto">
              <a:xfrm>
                <a:off x="251520" y="1125538"/>
                <a:ext cx="8424168" cy="4556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171450" indent="-17145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  <a:defRPr/>
                </a:pPr>
                <a:r>
                  <a:rPr lang="zh-CN" altLang="en-US" sz="2000" b="1" dirty="0" smtClean="0">
                    <a:latin typeface="+mn-lt"/>
                  </a:rPr>
                  <a:t>动机</a:t>
                </a:r>
                <a:r>
                  <a:rPr lang="zh-CN" altLang="en-US" sz="2000" b="1" dirty="0">
                    <a:latin typeface="+mn-lt"/>
                  </a:rPr>
                  <a:t>：显著性区域更可能位于图像的中心（抑制非中心区域</a:t>
                </a:r>
                <a:r>
                  <a:rPr lang="zh-CN" altLang="en-US" sz="2000" b="1" dirty="0" smtClean="0">
                    <a:latin typeface="+mn-lt"/>
                  </a:rPr>
                  <a:t>）</a:t>
                </a:r>
                <a:endParaRPr lang="en-US" altLang="zh-CN" sz="2000" b="1" dirty="0">
                  <a:latin typeface="+mn-lt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  <a:defRPr/>
                </a:pPr>
                <a:r>
                  <a:rPr lang="zh-CN" altLang="en-US" sz="2000" b="1" dirty="0">
                    <a:latin typeface="+mn-lt"/>
                  </a:rPr>
                  <a:t>将所有区域中心与图像中心的距离归一化到</a:t>
                </a:r>
                <a:r>
                  <a:rPr lang="en-US" altLang="zh-CN" sz="2000" b="1" dirty="0">
                    <a:latin typeface="+mn-lt"/>
                  </a:rPr>
                  <a:t>[0,1</a:t>
                </a:r>
                <a:r>
                  <a:rPr lang="en-US" altLang="zh-CN" sz="2000" b="1" dirty="0" smtClean="0">
                    <a:latin typeface="+mn-lt"/>
                  </a:rPr>
                  <a:t>]</a:t>
                </a:r>
              </a:p>
              <a:p>
                <a:pPr lvl="1" eaLnBrk="1" hangingPunct="1">
                  <a:lnSpc>
                    <a:spcPct val="150000"/>
                  </a:lnSpc>
                  <a:spcBef>
                    <a:spcPts val="0"/>
                  </a:spcBef>
                  <a:defRPr/>
                </a:pPr>
                <a:r>
                  <a:rPr lang="zh-CN" altLang="en-US" sz="2000" b="1" dirty="0">
                    <a:latin typeface="+mn-lt"/>
                  </a:rPr>
                  <a:t>即：距离中心越远，权值越小；</a:t>
                </a:r>
                <a14:m>
                  <m:oMath xmlns:m="http://schemas.openxmlformats.org/officeDocument/2006/math">
                    <m:r>
                      <a:rPr lang="zh-CN" altLang="en-US" sz="2000" b="1" i="1">
                        <a:latin typeface="Cambria Math" panose="02040503050406030204" pitchFamily="18" charset="0"/>
                      </a:rPr>
                      <m:t>𝛔</m:t>
                    </m:r>
                  </m:oMath>
                </a14:m>
                <a:r>
                  <a:rPr lang="zh-CN" altLang="en-US" sz="2000" b="1" dirty="0" smtClean="0">
                    <a:latin typeface="+mn-lt"/>
                  </a:rPr>
                  <a:t>越小，权值越小，越远的区域受抑制程度越大（越集中于图像中心）</a:t>
                </a:r>
                <a:endParaRPr lang="en-US" altLang="zh-CN" sz="2000" b="1" dirty="0" smtClean="0">
                  <a:latin typeface="+mn-lt"/>
                </a:endParaRPr>
              </a:p>
              <a:p>
                <a:pPr lvl="1" eaLnBrk="1" hangingPunct="1">
                  <a:lnSpc>
                    <a:spcPct val="150000"/>
                  </a:lnSpc>
                  <a:spcBef>
                    <a:spcPts val="0"/>
                  </a:spcBef>
                  <a:defRPr/>
                </a:pPr>
                <a:endParaRPr lang="en-US" altLang="zh-CN" sz="2000" b="1" dirty="0" smtClean="0">
                  <a:latin typeface="+mn-lt"/>
                </a:endParaRPr>
              </a:p>
              <a:p>
                <a:pPr marL="914400" lvl="1" indent="-457200" eaLnBrk="1" hangingPunct="1">
                  <a:lnSpc>
                    <a:spcPct val="150000"/>
                  </a:lnSpc>
                  <a:spcBef>
                    <a:spcPts val="0"/>
                  </a:spcBef>
                  <a:buFont typeface="+mj-ea"/>
                  <a:buAutoNum type="circleNumDbPlain"/>
                  <a:defRPr/>
                </a:pPr>
                <a:endParaRPr lang="en-US" altLang="zh-CN" sz="2000" b="1" dirty="0" smtClean="0">
                  <a:latin typeface="+mn-lt"/>
                </a:endParaRPr>
              </a:p>
              <a:p>
                <a:pPr marL="0" indent="0" eaLnBrk="1" hangingPunct="1">
                  <a:lnSpc>
                    <a:spcPct val="150000"/>
                  </a:lnSpc>
                  <a:spcBef>
                    <a:spcPts val="0"/>
                  </a:spcBef>
                  <a:buNone/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marL="457200" lvl="1" indent="0" eaLnBrk="1" hangingPunct="1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/>
                </a:pPr>
                <a:endParaRPr lang="en-US" altLang="zh-CN" sz="2000" b="1" dirty="0" smtClean="0">
                  <a:latin typeface="+mn-lt"/>
                </a:endParaRPr>
              </a:p>
              <a:p>
                <a:pPr marL="457200" lvl="1" indent="0" eaLnBrk="1" hangingPunct="1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/>
                </a:pPr>
                <a:endParaRPr lang="en-US" altLang="zh-CN" sz="2000" b="1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9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1125538"/>
                <a:ext cx="8424168" cy="4556125"/>
              </a:xfrm>
              <a:prstGeom prst="rect">
                <a:avLst/>
              </a:prstGeom>
              <a:blipFill rotWithShape="0">
                <a:blip r:embed="rId2"/>
                <a:stretch>
                  <a:fillRect l="-65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50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(4) </a:t>
            </a:r>
            <a:r>
              <a:rPr lang="zh-CN" altLang="en-US" smtClean="0">
                <a:latin typeface="Calibri" panose="020F0502020204030204" pitchFamily="34" charset="0"/>
              </a:rPr>
              <a:t>增加了中心偏置（</a:t>
            </a:r>
            <a:r>
              <a:rPr lang="en-US" altLang="zh-CN" smtClean="0">
                <a:latin typeface="Calibri" panose="020F0502020204030204" pitchFamily="34" charset="0"/>
              </a:rPr>
              <a:t>Center bias</a:t>
            </a:r>
            <a:r>
              <a:rPr lang="zh-CN" altLang="en-US" smtClean="0">
                <a:latin typeface="Calibri" panose="020F0502020204030204" pitchFamily="34" charset="0"/>
              </a:rPr>
              <a:t>）</a:t>
            </a:r>
          </a:p>
        </p:txBody>
      </p:sp>
      <p:sp>
        <p:nvSpPr>
          <p:cNvPr id="27651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pic>
        <p:nvPicPr>
          <p:cNvPr id="27653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3" y="3912964"/>
            <a:ext cx="5097462" cy="189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3912964"/>
            <a:ext cx="2524125" cy="189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5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3068960"/>
            <a:ext cx="260032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564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(5) </a:t>
            </a:r>
            <a:r>
              <a:rPr lang="zh-CN" altLang="en-US" dirty="0" smtClean="0">
                <a:latin typeface="Calibri" panose="020F0502020204030204" pitchFamily="34" charset="0"/>
              </a:rPr>
              <a:t>实验及参数选择</a:t>
            </a:r>
          </a:p>
        </p:txBody>
      </p:sp>
      <p:sp>
        <p:nvSpPr>
          <p:cNvPr id="28675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981075"/>
            <a:ext cx="8518525" cy="44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 smtClean="0">
                <a:latin typeface="+mn-lt"/>
              </a:rPr>
              <a:t>数据集：</a:t>
            </a:r>
            <a:r>
              <a:rPr lang="en-US" altLang="zh-CN" sz="2000" b="1" dirty="0" smtClean="0">
                <a:latin typeface="+mn-lt"/>
              </a:rPr>
              <a:t>MSRA-1000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2000" b="1" dirty="0">
                <a:latin typeface="+mn-lt"/>
              </a:rPr>
              <a:t>Learning to Detect A Salient Object, CVPR 2007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2000" b="1" dirty="0">
                <a:latin typeface="+mn-lt"/>
              </a:rPr>
              <a:t>Frequency-tuned Salient Region Detection, CVPR 2009</a:t>
            </a:r>
            <a:endParaRPr lang="en-US" altLang="zh-CN" sz="2000" b="1" dirty="0" smtClean="0">
              <a:latin typeface="+mn-lt"/>
            </a:endParaRP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8" y="2555875"/>
            <a:ext cx="7018337" cy="3105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(5) </a:t>
            </a:r>
            <a:r>
              <a:rPr lang="zh-CN" altLang="en-US" dirty="0" smtClean="0">
                <a:latin typeface="Calibri" panose="020F0502020204030204" pitchFamily="34" charset="0"/>
              </a:rPr>
              <a:t>实验及参数选择</a:t>
            </a:r>
          </a:p>
        </p:txBody>
      </p:sp>
      <p:sp>
        <p:nvSpPr>
          <p:cNvPr id="29699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981075"/>
            <a:ext cx="8518525" cy="44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 smtClean="0">
                <a:latin typeface="+mn-lt"/>
              </a:rPr>
              <a:t>我们的结果</a:t>
            </a:r>
            <a:endParaRPr lang="en-US" altLang="zh-CN" sz="2000" b="1" dirty="0" smtClean="0">
              <a:latin typeface="+mn-lt"/>
            </a:endParaRPr>
          </a:p>
        </p:txBody>
      </p:sp>
      <p:pic>
        <p:nvPicPr>
          <p:cNvPr id="29701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1557338"/>
            <a:ext cx="8770938" cy="44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(5) </a:t>
            </a:r>
            <a:r>
              <a:rPr lang="zh-CN" altLang="en-US" dirty="0" smtClean="0">
                <a:latin typeface="Calibri" panose="020F0502020204030204" pitchFamily="34" charset="0"/>
              </a:rPr>
              <a:t>实验及参数选择</a:t>
            </a:r>
          </a:p>
        </p:txBody>
      </p:sp>
      <p:sp>
        <p:nvSpPr>
          <p:cNvPr id="30723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981075"/>
            <a:ext cx="8518525" cy="44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2000" b="1" dirty="0" smtClean="0">
                <a:latin typeface="+mn-lt"/>
              </a:rPr>
              <a:t>(1) </a:t>
            </a:r>
            <a:r>
              <a:rPr lang="zh-CN" altLang="en-US" sz="2000" b="1" dirty="0" smtClean="0">
                <a:latin typeface="+mn-lt"/>
              </a:rPr>
              <a:t>固定阈值分割：将每张显著图在阈值范围</a:t>
            </a:r>
            <a:r>
              <a:rPr lang="en-US" altLang="zh-CN" sz="2000" b="1" dirty="0" smtClean="0">
                <a:latin typeface="+mn-lt"/>
              </a:rPr>
              <a:t>[0,255]</a:t>
            </a:r>
            <a:r>
              <a:rPr lang="zh-CN" altLang="en-US" sz="2000" b="1" dirty="0" smtClean="0">
                <a:latin typeface="+mn-lt"/>
              </a:rPr>
              <a:t>做</a:t>
            </a:r>
            <a:r>
              <a:rPr lang="en-US" altLang="zh-CN" sz="2000" b="1" dirty="0" smtClean="0">
                <a:latin typeface="+mn-lt"/>
              </a:rPr>
              <a:t>256</a:t>
            </a:r>
            <a:r>
              <a:rPr lang="zh-CN" altLang="en-US" sz="2000" b="1" dirty="0" smtClean="0">
                <a:latin typeface="+mn-lt"/>
              </a:rPr>
              <a:t>次分割，针对每个阈值，计算</a:t>
            </a:r>
            <a:r>
              <a:rPr lang="en-US" altLang="zh-CN" sz="2000" b="1" dirty="0" smtClean="0">
                <a:latin typeface="+mn-lt"/>
              </a:rPr>
              <a:t>1000</a:t>
            </a:r>
            <a:r>
              <a:rPr lang="zh-CN" altLang="en-US" sz="2000" b="1" dirty="0" smtClean="0">
                <a:latin typeface="+mn-lt"/>
              </a:rPr>
              <a:t>张图的平均的</a:t>
            </a:r>
            <a:r>
              <a:rPr lang="en-US" altLang="zh-CN" sz="2000" b="1" dirty="0" smtClean="0">
                <a:latin typeface="+mn-lt"/>
              </a:rPr>
              <a:t>Precision</a:t>
            </a:r>
            <a:r>
              <a:rPr lang="zh-CN" altLang="en-US" sz="2000" b="1" dirty="0" smtClean="0">
                <a:latin typeface="+mn-lt"/>
              </a:rPr>
              <a:t>、</a:t>
            </a:r>
            <a:r>
              <a:rPr lang="en-US" altLang="zh-CN" sz="2000" b="1" dirty="0" smtClean="0">
                <a:latin typeface="+mn-lt"/>
              </a:rPr>
              <a:t>Recall</a:t>
            </a:r>
            <a:r>
              <a:rPr lang="zh-CN" altLang="en-US" sz="2000" b="1" dirty="0" smtClean="0">
                <a:latin typeface="+mn-lt"/>
              </a:rPr>
              <a:t>、</a:t>
            </a:r>
            <a:r>
              <a:rPr lang="en-US" altLang="zh-CN" sz="2000" b="1" dirty="0" smtClean="0">
                <a:latin typeface="+mn-lt"/>
              </a:rPr>
              <a:t>F-measure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endParaRPr lang="en-US" altLang="zh-CN" sz="2000" b="1" dirty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endParaRPr lang="en-US" altLang="zh-CN" sz="2000" b="1" dirty="0" smtClean="0">
              <a:latin typeface="+mn-lt"/>
            </a:endParaRP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2000" b="1" dirty="0" smtClean="0">
                <a:latin typeface="+mn-lt"/>
              </a:rPr>
              <a:t>(2)</a:t>
            </a:r>
            <a:r>
              <a:rPr lang="zh-CN" altLang="en-US" sz="2000" b="1" dirty="0" smtClean="0">
                <a:latin typeface="+mn-lt"/>
              </a:rPr>
              <a:t>自适应阈值分割：</a:t>
            </a:r>
            <a:endParaRPr lang="en-US" altLang="zh-CN" sz="2000" b="1" dirty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2000" b="1" dirty="0" smtClean="0">
                <a:latin typeface="+mn-lt"/>
              </a:rPr>
              <a:t>(3)</a:t>
            </a:r>
            <a:r>
              <a:rPr lang="zh-CN" altLang="en-US" sz="2000" b="1" dirty="0" smtClean="0">
                <a:latin typeface="+mn-lt"/>
              </a:rPr>
              <a:t>对</a:t>
            </a:r>
            <a:r>
              <a:rPr lang="en-US" altLang="zh-CN" sz="2000" b="1" dirty="0" smtClean="0">
                <a:latin typeface="+mn-lt"/>
              </a:rPr>
              <a:t>F-measure</a:t>
            </a:r>
            <a:r>
              <a:rPr lang="zh-CN" altLang="en-US" sz="2000" b="1" dirty="0" smtClean="0">
                <a:latin typeface="+mn-lt"/>
              </a:rPr>
              <a:t>的两种计算方式</a:t>
            </a:r>
            <a:endParaRPr lang="en-US" altLang="zh-CN" sz="2000" b="1" dirty="0" smtClean="0">
              <a:latin typeface="+mn-lt"/>
            </a:endParaRP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2000" b="1" dirty="0" smtClean="0">
                <a:latin typeface="+mn-lt"/>
              </a:rPr>
              <a:t>2*P*R/(P+R)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1600" b="1" dirty="0">
                <a:latin typeface="+mn-lt"/>
              </a:rPr>
              <a:t> </a:t>
            </a:r>
            <a:r>
              <a:rPr lang="en-US" altLang="zh-CN" sz="1600" b="1" dirty="0" smtClean="0">
                <a:latin typeface="+mn-lt"/>
              </a:rPr>
              <a:t> </a:t>
            </a:r>
          </a:p>
        </p:txBody>
      </p:sp>
      <p:pic>
        <p:nvPicPr>
          <p:cNvPr id="30725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564" y="4581128"/>
            <a:ext cx="20955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075" y="6021388"/>
            <a:ext cx="15367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7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928" y="4493419"/>
            <a:ext cx="218122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8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916113"/>
            <a:ext cx="8809037" cy="25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(5) </a:t>
            </a:r>
            <a:r>
              <a:rPr lang="zh-CN" altLang="en-US" dirty="0" smtClean="0">
                <a:latin typeface="Calibri" panose="020F0502020204030204" pitchFamily="34" charset="0"/>
              </a:rPr>
              <a:t>实验及参数选择</a:t>
            </a:r>
          </a:p>
        </p:txBody>
      </p:sp>
      <p:sp>
        <p:nvSpPr>
          <p:cNvPr id="31747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981075"/>
            <a:ext cx="8518525" cy="44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 smtClean="0">
                <a:latin typeface="+mn-lt"/>
              </a:rPr>
              <a:t>动机：对</a:t>
            </a:r>
            <a:r>
              <a:rPr lang="en-US" altLang="zh-CN" sz="2000" b="1" dirty="0" smtClean="0">
                <a:latin typeface="+mn-lt"/>
              </a:rPr>
              <a:t>PR</a:t>
            </a:r>
            <a:r>
              <a:rPr lang="zh-CN" altLang="en-US" sz="2000" b="1" dirty="0" smtClean="0">
                <a:latin typeface="+mn-lt"/>
              </a:rPr>
              <a:t>曲线</a:t>
            </a:r>
            <a:r>
              <a:rPr lang="zh-CN" altLang="en-US" sz="2000" b="1" smtClean="0">
                <a:latin typeface="+mn-lt"/>
              </a:rPr>
              <a:t>的定量评估</a:t>
            </a: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 smtClean="0">
                <a:latin typeface="+mn-lt"/>
              </a:rPr>
              <a:t>在</a:t>
            </a:r>
            <a:r>
              <a:rPr lang="en-US" altLang="zh-CN" sz="2000" b="1" dirty="0" smtClean="0">
                <a:latin typeface="+mn-lt"/>
              </a:rPr>
              <a:t>Recall</a:t>
            </a:r>
            <a:r>
              <a:rPr lang="zh-CN" altLang="en-US" sz="2000" b="1" dirty="0" smtClean="0">
                <a:latin typeface="+mn-lt"/>
              </a:rPr>
              <a:t>区间                    对</a:t>
            </a:r>
            <a:r>
              <a:rPr lang="en-US" altLang="zh-CN" sz="2000" b="1" dirty="0" smtClean="0">
                <a:latin typeface="+mn-lt"/>
              </a:rPr>
              <a:t>Precision</a:t>
            </a:r>
            <a:r>
              <a:rPr lang="zh-CN" altLang="en-US" sz="2000" b="1" dirty="0" smtClean="0">
                <a:latin typeface="+mn-lt"/>
              </a:rPr>
              <a:t>做插值并求均值 </a:t>
            </a:r>
            <a:r>
              <a:rPr lang="en-US" altLang="zh-CN" sz="2000" b="1" dirty="0" smtClean="0">
                <a:latin typeface="+mn-lt"/>
              </a:rPr>
              <a:t>(N/A</a:t>
            </a:r>
            <a:r>
              <a:rPr lang="zh-CN" altLang="en-US" sz="2000" b="1" dirty="0" smtClean="0">
                <a:latin typeface="+mn-lt"/>
              </a:rPr>
              <a:t>表示去除</a:t>
            </a:r>
            <a:r>
              <a:rPr lang="en-US" altLang="zh-CN" sz="2000" b="1" dirty="0" smtClean="0">
                <a:latin typeface="+mn-lt"/>
              </a:rPr>
              <a:t>Center bias</a:t>
            </a:r>
            <a:r>
              <a:rPr lang="en-US" altLang="zh-CN" sz="2000" b="1" dirty="0" smtClean="0"/>
              <a:t>)</a:t>
            </a: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endParaRPr lang="en-US" altLang="zh-CN" sz="2000" b="1" dirty="0">
              <a:latin typeface="+mn-lt"/>
            </a:endParaRPr>
          </a:p>
        </p:txBody>
      </p:sp>
      <p:pic>
        <p:nvPicPr>
          <p:cNvPr id="3174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060848"/>
            <a:ext cx="11144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3198217"/>
            <a:ext cx="9037638" cy="195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(5) </a:t>
            </a:r>
            <a:r>
              <a:rPr lang="zh-CN" altLang="en-US" dirty="0" smtClean="0">
                <a:latin typeface="Calibri" panose="020F0502020204030204" pitchFamily="34" charset="0"/>
              </a:rPr>
              <a:t>实验及参数选择</a:t>
            </a:r>
          </a:p>
        </p:txBody>
      </p:sp>
      <p:sp>
        <p:nvSpPr>
          <p:cNvPr id="32771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446088" y="981075"/>
            <a:ext cx="8518400" cy="4413250"/>
          </a:xfrm>
          <a:prstGeom prst="rect">
            <a:avLst/>
          </a:prstGeom>
          <a:blipFill rotWithShape="0">
            <a:blip r:embed="rId2"/>
            <a:stretch>
              <a:fillRect l="-644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pic>
        <p:nvPicPr>
          <p:cNvPr id="32773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700808"/>
            <a:ext cx="9013825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446088" y="981075"/>
            <a:ext cx="8518400" cy="4413250"/>
          </a:xfrm>
          <a:prstGeom prst="rect">
            <a:avLst/>
          </a:prstGeom>
          <a:blipFill rotWithShape="0">
            <a:blip r:embed="rId2"/>
            <a:stretch>
              <a:fillRect l="-644" b="-28453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33794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(5) </a:t>
            </a:r>
            <a:r>
              <a:rPr lang="zh-CN" altLang="en-US" dirty="0" smtClean="0">
                <a:latin typeface="Calibri" panose="020F0502020204030204" pitchFamily="34" charset="0"/>
              </a:rPr>
              <a:t>实验及参数选择</a:t>
            </a:r>
          </a:p>
        </p:txBody>
      </p:sp>
      <p:sp>
        <p:nvSpPr>
          <p:cNvPr id="33795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pic>
        <p:nvPicPr>
          <p:cNvPr id="33797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7336"/>
            <a:ext cx="7056784" cy="404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611560" y="5776824"/>
            <a:ext cx="5953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+mn-lt"/>
                <a:ea typeface="华文仿宋" pitchFamily="2" charset="-122"/>
              </a:rPr>
              <a:t>实验： </a:t>
            </a:r>
            <a:r>
              <a:rPr lang="en-US" altLang="zh-CN" sz="2000" b="1" dirty="0" smtClean="0">
                <a:latin typeface="+mn-lt"/>
                <a:ea typeface="华文仿宋" pitchFamily="2" charset="-122"/>
              </a:rPr>
              <a:t>76+24+1=101 </a:t>
            </a:r>
            <a:r>
              <a:rPr lang="zh-CN" altLang="en-US" sz="2000" b="1" dirty="0" smtClean="0">
                <a:latin typeface="+mn-lt"/>
                <a:ea typeface="华文仿宋" pitchFamily="2" charset="-122"/>
              </a:rPr>
              <a:t>组</a:t>
            </a:r>
            <a:endParaRPr lang="en-US" altLang="zh-CN" sz="2000" b="1" dirty="0" smtClean="0">
              <a:latin typeface="+mn-lt"/>
              <a:ea typeface="华文仿宋" pitchFamily="2" charset="-122"/>
            </a:endParaRPr>
          </a:p>
          <a:p>
            <a:r>
              <a:rPr lang="zh-CN" altLang="en-US" sz="2000" b="1" dirty="0" smtClean="0">
                <a:latin typeface="+mn-lt"/>
                <a:ea typeface="华文仿宋" pitchFamily="2" charset="-122"/>
              </a:rPr>
              <a:t>统计：</a:t>
            </a:r>
            <a:r>
              <a:rPr lang="en-US" altLang="zh-CN" sz="2000" b="1" dirty="0">
                <a:latin typeface="+mn-lt"/>
                <a:ea typeface="华文仿宋" pitchFamily="2" charset="-122"/>
              </a:rPr>
              <a:t>(101+</a:t>
            </a:r>
            <a:r>
              <a:rPr lang="en-US" altLang="zh-CN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华文仿宋" pitchFamily="2" charset="-122"/>
              </a:rPr>
              <a:t>10</a:t>
            </a:r>
            <a:r>
              <a:rPr lang="en-US" altLang="zh-CN" sz="2000" b="1" dirty="0">
                <a:latin typeface="+mn-lt"/>
                <a:ea typeface="华文仿宋" pitchFamily="2" charset="-122"/>
              </a:rPr>
              <a:t>+</a:t>
            </a:r>
            <a:r>
              <a:rPr lang="en-US" altLang="zh-CN" sz="2000" b="1" u="sng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华文仿宋" pitchFamily="2" charset="-122"/>
              </a:rPr>
              <a:t>13*2</a:t>
            </a:r>
            <a:r>
              <a:rPr lang="en-US" altLang="zh-CN" sz="2000" b="1" dirty="0">
                <a:latin typeface="+mn-lt"/>
                <a:ea typeface="华文仿宋" pitchFamily="2" charset="-122"/>
              </a:rPr>
              <a:t>)*</a:t>
            </a:r>
            <a:r>
              <a:rPr lang="en-US" altLang="zh-CN" sz="2000" b="1" dirty="0" smtClean="0">
                <a:latin typeface="+mn-lt"/>
                <a:ea typeface="华文仿宋" pitchFamily="2" charset="-122"/>
              </a:rPr>
              <a:t>257*1000=35209000 </a:t>
            </a:r>
            <a:r>
              <a:rPr lang="zh-CN" altLang="en-US" sz="2000" b="1" dirty="0" smtClean="0">
                <a:latin typeface="+mn-lt"/>
                <a:ea typeface="华文仿宋" pitchFamily="2" charset="-122"/>
              </a:rPr>
              <a:t>张二值图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454150" y="1736725"/>
            <a:ext cx="6502400" cy="406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Wingdings" pitchFamily="2" charset="2"/>
              <a:buNone/>
              <a:defRPr/>
            </a:pPr>
            <a:endParaRPr lang="en-US" altLang="zh-CN" b="1" dirty="0">
              <a:solidFill>
                <a:srgbClr val="000000"/>
              </a:solidFill>
              <a:latin typeface="楷体_GB2312" pitchFamily="49" charset="-122"/>
            </a:endParaRPr>
          </a:p>
          <a:p>
            <a:pPr marL="342900" indent="-342900" algn="ctr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Wingdings" pitchFamily="2" charset="2"/>
              <a:buNone/>
              <a:defRPr/>
            </a:pPr>
            <a:endParaRPr lang="en-US" altLang="zh-CN" sz="32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  <a:ea typeface="幼圆" pitchFamily="49" charset="-122"/>
            </a:endParaRPr>
          </a:p>
          <a:p>
            <a:pPr marL="342900" indent="-342900" algn="ctr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Wingdings" pitchFamily="2" charset="2"/>
              <a:buNone/>
              <a:defRPr/>
            </a:pPr>
            <a:endParaRPr lang="en-US" altLang="zh-CN" sz="32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  <a:ea typeface="幼圆" pitchFamily="49" charset="-122"/>
            </a:endParaRPr>
          </a:p>
          <a:p>
            <a:pPr marL="342900" indent="-342900" algn="ctr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Wingdings" pitchFamily="2" charset="2"/>
              <a:buNone/>
              <a:defRPr/>
            </a:pPr>
            <a:r>
              <a:rPr lang="en-US" altLang="zh-CN" sz="6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Thanks</a:t>
            </a:r>
            <a:r>
              <a:rPr lang="zh-CN" altLang="en-US" sz="6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Outline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7171" name="内容占位符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Outline</a:t>
            </a:r>
            <a:endParaRPr lang="zh-CN" altLang="en-US" smtClean="0"/>
          </a:p>
        </p:txBody>
      </p:sp>
      <p:grpSp>
        <p:nvGrpSpPr>
          <p:cNvPr id="7173" name="Group 233"/>
          <p:cNvGrpSpPr>
            <a:grpSpLocks/>
          </p:cNvGrpSpPr>
          <p:nvPr/>
        </p:nvGrpSpPr>
        <p:grpSpPr bwMode="auto">
          <a:xfrm>
            <a:off x="2124075" y="1700808"/>
            <a:ext cx="5105400" cy="555625"/>
            <a:chOff x="1248" y="2030"/>
            <a:chExt cx="3216" cy="350"/>
          </a:xfrm>
        </p:grpSpPr>
        <p:sp>
          <p:nvSpPr>
            <p:cNvPr id="7184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5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  <a:contourClr>
                <a:srgbClr val="99CC0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6" name="Text Box 236"/>
            <p:cNvSpPr txBox="1">
              <a:spLocks noChangeArrowheads="1"/>
            </p:cNvSpPr>
            <p:nvPr/>
          </p:nvSpPr>
          <p:spPr bwMode="gray">
            <a:xfrm>
              <a:off x="1839" y="2072"/>
              <a:ext cx="22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 dirty="0" smtClean="0">
                  <a:solidFill>
                    <a:srgbClr val="FF0000"/>
                  </a:solidFill>
                  <a:latin typeface="+mn-lt"/>
                </a:rPr>
                <a:t>显著性简介</a:t>
              </a:r>
              <a:endParaRPr lang="en-US" altLang="zh-CN" sz="2400" b="1" dirty="0" smtClean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7187" name="Text Box 237"/>
            <p:cNvSpPr txBox="1">
              <a:spLocks noChangeArrowheads="1"/>
            </p:cNvSpPr>
            <p:nvPr/>
          </p:nvSpPr>
          <p:spPr bwMode="gray">
            <a:xfrm>
              <a:off x="1300" y="20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1</a:t>
              </a:r>
            </a:p>
          </p:txBody>
        </p:sp>
      </p:grpSp>
      <p:grpSp>
        <p:nvGrpSpPr>
          <p:cNvPr id="7174" name="Group 238"/>
          <p:cNvGrpSpPr>
            <a:grpSpLocks/>
          </p:cNvGrpSpPr>
          <p:nvPr/>
        </p:nvGrpSpPr>
        <p:grpSpPr bwMode="auto">
          <a:xfrm>
            <a:off x="2124075" y="3055938"/>
            <a:ext cx="5786438" cy="746125"/>
            <a:chOff x="1248" y="2520"/>
            <a:chExt cx="3645" cy="470"/>
          </a:xfrm>
        </p:grpSpPr>
        <p:sp>
          <p:nvSpPr>
            <p:cNvPr id="7180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1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2" name="Text Box 241"/>
            <p:cNvSpPr txBox="1">
              <a:spLocks noChangeArrowheads="1"/>
            </p:cNvSpPr>
            <p:nvPr/>
          </p:nvSpPr>
          <p:spPr bwMode="gray">
            <a:xfrm>
              <a:off x="1839" y="2520"/>
              <a:ext cx="3054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 dirty="0" smtClean="0">
                  <a:latin typeface="+mn-lt"/>
                </a:rPr>
                <a:t>基于全局对比度的显著性区域检测</a:t>
              </a:r>
              <a:endParaRPr lang="en-US" altLang="zh-CN" sz="2000" b="1" dirty="0" smtClean="0">
                <a:latin typeface="+mn-lt"/>
              </a:endParaRPr>
            </a:p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 dirty="0" smtClean="0">
                  <a:latin typeface="+mn-lt"/>
                </a:rPr>
                <a:t>程明明 </a:t>
              </a:r>
              <a:r>
                <a:rPr lang="en-US" altLang="zh-CN" sz="2000" b="1" dirty="0" smtClean="0">
                  <a:latin typeface="+mn-lt"/>
                </a:rPr>
                <a:t>(CVPR 2011)</a:t>
              </a:r>
            </a:p>
          </p:txBody>
        </p:sp>
        <p:sp>
          <p:nvSpPr>
            <p:cNvPr id="7183" name="Text Box 242"/>
            <p:cNvSpPr txBox="1">
              <a:spLocks noChangeArrowheads="1"/>
            </p:cNvSpPr>
            <p:nvPr/>
          </p:nvSpPr>
          <p:spPr bwMode="gray">
            <a:xfrm>
              <a:off x="1300" y="26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2</a:t>
              </a:r>
            </a:p>
          </p:txBody>
        </p:sp>
      </p:grpSp>
      <p:grpSp>
        <p:nvGrpSpPr>
          <p:cNvPr id="7175" name="Group 243"/>
          <p:cNvGrpSpPr>
            <a:grpSpLocks/>
          </p:cNvGrpSpPr>
          <p:nvPr/>
        </p:nvGrpSpPr>
        <p:grpSpPr bwMode="auto">
          <a:xfrm>
            <a:off x="2124075" y="4601567"/>
            <a:ext cx="5256213" cy="555625"/>
            <a:chOff x="1248" y="3230"/>
            <a:chExt cx="3311" cy="350"/>
          </a:xfrm>
        </p:grpSpPr>
        <p:sp>
          <p:nvSpPr>
            <p:cNvPr id="7176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77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  <a:contourClr>
                <a:srgbClr val="FF9933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8" name="Text Box 246"/>
            <p:cNvSpPr txBox="1">
              <a:spLocks noChangeArrowheads="1"/>
            </p:cNvSpPr>
            <p:nvPr/>
          </p:nvSpPr>
          <p:spPr bwMode="gray">
            <a:xfrm>
              <a:off x="1839" y="3272"/>
              <a:ext cx="27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 dirty="0" smtClean="0">
                  <a:solidFill>
                    <a:srgbClr val="000000"/>
                  </a:solidFill>
                  <a:latin typeface="+mn-lt"/>
                </a:rPr>
                <a:t>我们的工作</a:t>
              </a:r>
              <a:endParaRPr lang="en-US" altLang="zh-CN" sz="2400" b="1" dirty="0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9" name="Text Box 247"/>
            <p:cNvSpPr txBox="1">
              <a:spLocks noChangeArrowheads="1"/>
            </p:cNvSpPr>
            <p:nvPr/>
          </p:nvSpPr>
          <p:spPr bwMode="gray">
            <a:xfrm>
              <a:off x="1300" y="32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840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Calibri" panose="020F0502020204030204" pitchFamily="34" charset="0"/>
              </a:rPr>
              <a:t>显著性简介</a:t>
            </a:r>
          </a:p>
        </p:txBody>
      </p:sp>
      <p:sp>
        <p:nvSpPr>
          <p:cNvPr id="9219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显著性简介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1125538"/>
            <a:ext cx="8229600" cy="455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400" b="1" dirty="0" smtClean="0">
                <a:latin typeface="+mn-lt"/>
              </a:rPr>
              <a:t>显著性（</a:t>
            </a:r>
            <a:r>
              <a:rPr lang="en-US" altLang="zh-CN" sz="2400" b="1" dirty="0" smtClean="0">
                <a:latin typeface="+mn-lt"/>
              </a:rPr>
              <a:t>Saliency</a:t>
            </a:r>
            <a:r>
              <a:rPr lang="zh-CN" altLang="en-US" sz="2400" b="1" dirty="0" smtClean="0">
                <a:latin typeface="+mn-lt"/>
              </a:rPr>
              <a:t>）</a:t>
            </a:r>
            <a:endParaRPr lang="en-US" altLang="zh-CN" sz="240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+mn-lt"/>
              </a:rPr>
              <a:t>物体在一幅场景中的特殊性或吸引视觉注意的能力</a:t>
            </a:r>
            <a:endParaRPr lang="en-US" altLang="zh-CN" sz="200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+mn-lt"/>
              </a:rPr>
              <a:t>通常来自于物体与周围的差异性，或物体在整个场景中的稀缺性</a:t>
            </a:r>
            <a:endParaRPr lang="en-US" altLang="zh-CN" sz="200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400" b="1" dirty="0" smtClean="0">
                <a:latin typeface="+mn-lt"/>
              </a:rPr>
              <a:t>显著性检测（</a:t>
            </a:r>
            <a:r>
              <a:rPr lang="en-US" altLang="zh-CN" sz="2400" b="1" dirty="0" smtClean="0">
                <a:latin typeface="+mn-lt"/>
              </a:rPr>
              <a:t>Saliency Detection</a:t>
            </a:r>
            <a:r>
              <a:rPr lang="zh-CN" altLang="en-US" sz="2400" b="1" dirty="0" smtClean="0">
                <a:latin typeface="+mn-lt"/>
              </a:rPr>
              <a:t>）</a:t>
            </a:r>
            <a:endParaRPr lang="en-US" altLang="zh-CN" sz="240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+mn-lt"/>
              </a:rPr>
              <a:t>从图像中检测出最能引起人的视觉注意的物体区域</a:t>
            </a:r>
            <a:endParaRPr lang="en-US" altLang="zh-CN" sz="2000" b="1" dirty="0" smtClean="0">
              <a:latin typeface="+mn-lt"/>
            </a:endParaRPr>
          </a:p>
        </p:txBody>
      </p:sp>
      <p:grpSp>
        <p:nvGrpSpPr>
          <p:cNvPr id="9221" name="组合 11"/>
          <p:cNvGrpSpPr>
            <a:grpSpLocks/>
          </p:cNvGrpSpPr>
          <p:nvPr/>
        </p:nvGrpSpPr>
        <p:grpSpPr bwMode="auto">
          <a:xfrm>
            <a:off x="887413" y="3708995"/>
            <a:ext cx="7429500" cy="2600325"/>
            <a:chOff x="742714" y="3933056"/>
            <a:chExt cx="7429686" cy="2601758"/>
          </a:xfrm>
        </p:grpSpPr>
        <p:pic>
          <p:nvPicPr>
            <p:cNvPr id="9222" name="Picture 2" descr="F:\saliency for tan6.27\整理程序\binarymaskimage\1_30_30895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714" y="3933056"/>
              <a:ext cx="2245114" cy="219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3" name="Picture 3" descr="F:\SaliencyResults_DSR_ICCV13\SalMaps_DSR\salmaps_ASD\1_30_30895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5002" y="3933056"/>
              <a:ext cx="2245114" cy="219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4" name="Picture 4" descr="F:\saliency for tan6.27\整理程序\binarymasks\binarymasks\1_30_30895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7286" y="3933056"/>
              <a:ext cx="2245114" cy="219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7"/>
            <p:cNvSpPr txBox="1">
              <a:spLocks noChangeArrowheads="1"/>
            </p:cNvSpPr>
            <p:nvPr/>
          </p:nvSpPr>
          <p:spPr bwMode="auto">
            <a:xfrm>
              <a:off x="1260252" y="6156781"/>
              <a:ext cx="1312895" cy="368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b="1" dirty="0" smtClean="0">
                  <a:latin typeface="+mn-lt"/>
                </a:rPr>
                <a:t>原始图像</a:t>
              </a:r>
            </a:p>
          </p:txBody>
        </p:sp>
        <p:sp>
          <p:nvSpPr>
            <p:cNvPr id="12" name="TextBox 8"/>
            <p:cNvSpPr txBox="1">
              <a:spLocks noChangeArrowheads="1"/>
            </p:cNvSpPr>
            <p:nvPr/>
          </p:nvSpPr>
          <p:spPr bwMode="auto">
            <a:xfrm>
              <a:off x="3335166" y="6164723"/>
              <a:ext cx="2244781" cy="370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b="1" dirty="0" smtClean="0">
                  <a:latin typeface="+mn-lt"/>
                </a:rPr>
                <a:t>显著图</a:t>
              </a:r>
              <a:r>
                <a:rPr lang="en-US" altLang="zh-CN" b="1" dirty="0" smtClean="0">
                  <a:latin typeface="+mn-lt"/>
                </a:rPr>
                <a:t>(Saliency Map)</a:t>
              </a:r>
              <a:endParaRPr lang="zh-CN" altLang="en-US" b="1" dirty="0" smtClean="0">
                <a:latin typeface="+mn-lt"/>
              </a:endParaRPr>
            </a:p>
          </p:txBody>
        </p:sp>
        <p:sp>
          <p:nvSpPr>
            <p:cNvPr id="13" name="TextBox 9"/>
            <p:cNvSpPr txBox="1">
              <a:spLocks noChangeArrowheads="1"/>
            </p:cNvSpPr>
            <p:nvPr/>
          </p:nvSpPr>
          <p:spPr bwMode="auto">
            <a:xfrm>
              <a:off x="5927619" y="6156781"/>
              <a:ext cx="2244781" cy="368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b="1" dirty="0" smtClean="0">
                  <a:latin typeface="+mn-lt"/>
                </a:rPr>
                <a:t>Ground Truth</a:t>
              </a:r>
              <a:endParaRPr lang="zh-CN" altLang="en-US" b="1" dirty="0" smtClean="0">
                <a:latin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Calibri" panose="020F0502020204030204" pitchFamily="34" charset="0"/>
              </a:rPr>
              <a:t>显著性简介</a:t>
            </a:r>
          </a:p>
        </p:txBody>
      </p:sp>
      <p:sp>
        <p:nvSpPr>
          <p:cNvPr id="10243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显著性简介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1125538"/>
            <a:ext cx="8229600" cy="455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400" b="1" dirty="0" smtClean="0">
                <a:latin typeface="+mn-lt"/>
              </a:rPr>
              <a:t>显著性（</a:t>
            </a:r>
            <a:r>
              <a:rPr lang="en-US" altLang="zh-CN" sz="2400" b="1" dirty="0" smtClean="0">
                <a:latin typeface="+mn-lt"/>
              </a:rPr>
              <a:t>Saliency</a:t>
            </a:r>
            <a:r>
              <a:rPr lang="zh-CN" altLang="en-US" sz="2400" b="1" dirty="0" smtClean="0">
                <a:latin typeface="+mn-lt"/>
              </a:rPr>
              <a:t>）</a:t>
            </a:r>
            <a:endParaRPr lang="en-US" altLang="zh-CN" sz="240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/>
              <a:t>物体与周围的差异性</a:t>
            </a:r>
            <a:endParaRPr lang="en-US" altLang="zh-CN" sz="2000" b="1" dirty="0" smtClean="0"/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/>
          </a:p>
        </p:txBody>
      </p:sp>
      <p:pic>
        <p:nvPicPr>
          <p:cNvPr id="10245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" y="2294506"/>
            <a:ext cx="3049587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988" y="2294506"/>
            <a:ext cx="3048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989" y="4080445"/>
            <a:ext cx="3048000" cy="122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" y="4080444"/>
            <a:ext cx="3041650" cy="1217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4395936"/>
            <a:ext cx="27432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0" name="图片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75" y="2322661"/>
            <a:ext cx="2741613" cy="205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Calibri" panose="020F0502020204030204" pitchFamily="34" charset="0"/>
              </a:rPr>
              <a:t>显著性简介</a:t>
            </a:r>
          </a:p>
        </p:txBody>
      </p:sp>
      <p:sp>
        <p:nvSpPr>
          <p:cNvPr id="11267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显著性简介</a:t>
            </a:r>
          </a:p>
        </p:txBody>
      </p:sp>
      <p:sp>
        <p:nvSpPr>
          <p:cNvPr id="7" name="Title 8"/>
          <p:cNvSpPr txBox="1">
            <a:spLocks/>
          </p:cNvSpPr>
          <p:nvPr/>
        </p:nvSpPr>
        <p:spPr>
          <a:xfrm>
            <a:off x="457200" y="1052513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defRPr/>
            </a:pPr>
            <a:r>
              <a:rPr lang="zh-CN" altLang="en-US" sz="2800" b="1" dirty="0" smtClean="0">
                <a:latin typeface="+mn-lt"/>
              </a:rPr>
              <a:t>普遍认为分为两类</a:t>
            </a:r>
            <a:endParaRPr lang="en-US" sz="2800" b="1" dirty="0">
              <a:latin typeface="+mn-lt"/>
            </a:endParaRPr>
          </a:p>
        </p:txBody>
      </p:sp>
      <p:sp>
        <p:nvSpPr>
          <p:cNvPr id="11269" name="Content Placeholder 9"/>
          <p:cNvSpPr txBox="1">
            <a:spLocks/>
          </p:cNvSpPr>
          <p:nvPr/>
        </p:nvSpPr>
        <p:spPr bwMode="auto">
          <a:xfrm>
            <a:off x="0" y="1773238"/>
            <a:ext cx="45720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200" b="1">
                <a:solidFill>
                  <a:srgbClr val="00B050"/>
                </a:solidFill>
              </a:rPr>
              <a:t>眼动预测</a:t>
            </a:r>
            <a:r>
              <a:rPr lang="en-US" altLang="zh-CN" sz="2200" b="1">
                <a:solidFill>
                  <a:srgbClr val="00B050"/>
                </a:solidFill>
              </a:rPr>
              <a:t> </a:t>
            </a:r>
            <a:r>
              <a:rPr lang="zh-CN" altLang="en-US" sz="2200" b="1">
                <a:solidFill>
                  <a:srgbClr val="00B050"/>
                </a:solidFill>
              </a:rPr>
              <a:t>（</a:t>
            </a:r>
            <a:r>
              <a:rPr lang="en-US" altLang="zh-CN" sz="2200" b="1">
                <a:solidFill>
                  <a:srgbClr val="00B050"/>
                </a:solidFill>
              </a:rPr>
              <a:t>Fixation Prediction</a:t>
            </a:r>
            <a:r>
              <a:rPr lang="zh-CN" altLang="en-US" sz="2200" b="1">
                <a:solidFill>
                  <a:srgbClr val="00B050"/>
                </a:solidFill>
              </a:rPr>
              <a:t>）</a:t>
            </a:r>
            <a:endParaRPr lang="en-US" altLang="zh-CN" sz="2200" b="1">
              <a:solidFill>
                <a:srgbClr val="00B050"/>
              </a:solidFill>
            </a:endParaRPr>
          </a:p>
          <a:p>
            <a:pPr lvl="2"/>
            <a:r>
              <a:rPr lang="en-US" altLang="zh-CN" sz="2200">
                <a:solidFill>
                  <a:srgbClr val="00B050"/>
                </a:solidFill>
              </a:rPr>
              <a:t>ITTI [Itti et al. PAMI 98]</a:t>
            </a:r>
          </a:p>
          <a:p>
            <a:pPr lvl="2"/>
            <a:r>
              <a:rPr lang="en-US" altLang="zh-CN" sz="2200">
                <a:solidFill>
                  <a:srgbClr val="00B050"/>
                </a:solidFill>
              </a:rPr>
              <a:t>AIM [Bruce et al. NIPS 06]</a:t>
            </a:r>
          </a:p>
          <a:p>
            <a:pPr lvl="2"/>
            <a:r>
              <a:rPr lang="en-US" altLang="zh-CN" sz="2200">
                <a:solidFill>
                  <a:srgbClr val="00B050"/>
                </a:solidFill>
              </a:rPr>
              <a:t>GBVS [Harel et al. NIPS 07]</a:t>
            </a:r>
          </a:p>
          <a:p>
            <a:pPr lvl="2"/>
            <a:r>
              <a:rPr lang="en-US" altLang="zh-CN" sz="2200">
                <a:solidFill>
                  <a:srgbClr val="00B050"/>
                </a:solidFill>
              </a:rPr>
              <a:t>DVA [Hou et al. NIPS 08]</a:t>
            </a:r>
          </a:p>
          <a:p>
            <a:pPr lvl="2"/>
            <a:r>
              <a:rPr lang="en-US" altLang="zh-CN" sz="2200">
                <a:solidFill>
                  <a:srgbClr val="00B050"/>
                </a:solidFill>
              </a:rPr>
              <a:t>SUN [Zhang et al. NIPS 08]</a:t>
            </a:r>
          </a:p>
          <a:p>
            <a:pPr lvl="2"/>
            <a:r>
              <a:rPr lang="en-US" altLang="zh-CN" sz="2200">
                <a:solidFill>
                  <a:srgbClr val="00B050"/>
                </a:solidFill>
              </a:rPr>
              <a:t>SIG [Hou et al. PAMI 12]</a:t>
            </a:r>
          </a:p>
        </p:txBody>
      </p:sp>
      <p:sp>
        <p:nvSpPr>
          <p:cNvPr id="11270" name="Content Placeholder 10"/>
          <p:cNvSpPr txBox="1">
            <a:spLocks/>
          </p:cNvSpPr>
          <p:nvPr/>
        </p:nvSpPr>
        <p:spPr bwMode="auto">
          <a:xfrm>
            <a:off x="4356100" y="1773238"/>
            <a:ext cx="47879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200" b="1">
                <a:solidFill>
                  <a:srgbClr val="0070C0"/>
                </a:solidFill>
              </a:rPr>
              <a:t>显著物体分割 （</a:t>
            </a:r>
            <a:r>
              <a:rPr lang="en-US" altLang="zh-CN" sz="2200" b="1">
                <a:solidFill>
                  <a:srgbClr val="0070C0"/>
                </a:solidFill>
              </a:rPr>
              <a:t>Saliency Object Segmentation</a:t>
            </a:r>
            <a:r>
              <a:rPr lang="zh-CN" altLang="en-US" sz="2200" b="1">
                <a:solidFill>
                  <a:srgbClr val="0070C0"/>
                </a:solidFill>
              </a:rPr>
              <a:t>）</a:t>
            </a:r>
            <a:endParaRPr lang="en-US" altLang="zh-CN" sz="2200" b="1">
              <a:solidFill>
                <a:srgbClr val="0070C0"/>
              </a:solidFill>
            </a:endParaRPr>
          </a:p>
          <a:p>
            <a:pPr lvl="2"/>
            <a:r>
              <a:rPr lang="en-US" altLang="zh-CN" sz="2200">
                <a:solidFill>
                  <a:srgbClr val="0070C0"/>
                </a:solidFill>
              </a:rPr>
              <a:t>FT [Achanta et al. CVPR 09]</a:t>
            </a:r>
          </a:p>
          <a:p>
            <a:pPr lvl="2"/>
            <a:r>
              <a:rPr lang="en-US" altLang="zh-CN" sz="2200">
                <a:solidFill>
                  <a:srgbClr val="0070C0"/>
                </a:solidFill>
              </a:rPr>
              <a:t>GC [Cheng et al. CVPR 11]</a:t>
            </a:r>
          </a:p>
          <a:p>
            <a:pPr lvl="2"/>
            <a:r>
              <a:rPr lang="en-US" altLang="zh-CN" sz="2200">
                <a:solidFill>
                  <a:srgbClr val="0070C0"/>
                </a:solidFill>
              </a:rPr>
              <a:t>SF [Perazzi et al. CVPR 12]</a:t>
            </a:r>
          </a:p>
          <a:p>
            <a:pPr lvl="2">
              <a:spcAft>
                <a:spcPts val="900"/>
              </a:spcAft>
            </a:pPr>
            <a:r>
              <a:rPr lang="en-US" altLang="zh-CN" sz="2200">
                <a:solidFill>
                  <a:srgbClr val="0070C0"/>
                </a:solidFill>
              </a:rPr>
              <a:t>PCA-S [Margolin et al. CVPR 13]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Calibri" panose="020F0502020204030204" pitchFamily="34" charset="0"/>
              </a:rPr>
              <a:t>显著性简介</a:t>
            </a:r>
          </a:p>
        </p:txBody>
      </p:sp>
      <p:sp>
        <p:nvSpPr>
          <p:cNvPr id="12291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显著性简介</a:t>
            </a:r>
          </a:p>
        </p:txBody>
      </p:sp>
      <p:sp>
        <p:nvSpPr>
          <p:cNvPr id="12292" name="Content Placeholder 9"/>
          <p:cNvSpPr txBox="1">
            <a:spLocks/>
          </p:cNvSpPr>
          <p:nvPr/>
        </p:nvSpPr>
        <p:spPr bwMode="auto">
          <a:xfrm>
            <a:off x="0" y="1773238"/>
            <a:ext cx="91440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solidFill>
                  <a:srgbClr val="00B050"/>
                </a:solidFill>
              </a:rPr>
              <a:t>眼动预测评价（</a:t>
            </a:r>
            <a:r>
              <a:rPr lang="en-US" altLang="zh-CN" sz="2800" b="1" dirty="0">
                <a:solidFill>
                  <a:srgbClr val="00B050"/>
                </a:solidFill>
              </a:rPr>
              <a:t>Fixation Prediction</a:t>
            </a:r>
            <a:r>
              <a:rPr lang="zh-CN" altLang="en-US" sz="2800" b="1" dirty="0" smtClean="0">
                <a:solidFill>
                  <a:srgbClr val="00B050"/>
                </a:solidFill>
              </a:rPr>
              <a:t>）</a:t>
            </a:r>
            <a:endParaRPr lang="en-US" altLang="zh-CN" sz="2800" b="1" dirty="0" smtClean="0">
              <a:solidFill>
                <a:srgbClr val="00B050"/>
              </a:solidFill>
            </a:endParaRPr>
          </a:p>
          <a:p>
            <a:endParaRPr lang="en-US" altLang="zh-CN" sz="2800" b="1" dirty="0">
              <a:solidFill>
                <a:srgbClr val="00B050"/>
              </a:solidFill>
            </a:endParaRPr>
          </a:p>
          <a:p>
            <a:endParaRPr lang="en-US" altLang="zh-CN" sz="2800" b="1" dirty="0" smtClean="0">
              <a:solidFill>
                <a:srgbClr val="00B050"/>
              </a:solidFill>
            </a:endParaRPr>
          </a:p>
          <a:p>
            <a:endParaRPr lang="en-US" altLang="zh-CN" sz="2800" b="1" dirty="0">
              <a:solidFill>
                <a:srgbClr val="00B050"/>
              </a:solidFill>
            </a:endParaRPr>
          </a:p>
          <a:p>
            <a:endParaRPr lang="en-US" altLang="zh-CN" sz="2800" b="1" dirty="0" smtClean="0">
              <a:solidFill>
                <a:srgbClr val="00B050"/>
              </a:solidFill>
            </a:endParaRPr>
          </a:p>
          <a:p>
            <a:endParaRPr lang="en-US" altLang="zh-CN" sz="2800" b="1" dirty="0">
              <a:solidFill>
                <a:srgbClr val="00B050"/>
              </a:solidFill>
            </a:endParaRPr>
          </a:p>
          <a:p>
            <a:endParaRPr lang="en-US" altLang="zh-CN" sz="2800" b="1" dirty="0" smtClean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altLang="zh-CN" sz="2800" b="1" dirty="0" smtClean="0">
                <a:solidFill>
                  <a:srgbClr val="00B050"/>
                </a:solidFill>
              </a:rPr>
              <a:t>    </a:t>
            </a:r>
            <a:r>
              <a:rPr lang="en-US" altLang="zh-CN" sz="1400" b="1" dirty="0" smtClean="0"/>
              <a:t>[Yin Li et al., CVPR 2014]</a:t>
            </a:r>
            <a:endParaRPr lang="en-US" altLang="zh-CN" sz="1400" b="1" dirty="0"/>
          </a:p>
        </p:txBody>
      </p:sp>
      <p:pic>
        <p:nvPicPr>
          <p:cNvPr id="12293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213100"/>
            <a:ext cx="22891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113" y="3213100"/>
            <a:ext cx="2287587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2" descr="http://www.mrn.org/images/miscellaneous/Eyelink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225" y="3213100"/>
            <a:ext cx="2281238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8"/>
          <p:cNvSpPr txBox="1"/>
          <p:nvPr/>
        </p:nvSpPr>
        <p:spPr>
          <a:xfrm>
            <a:off x="395288" y="4941888"/>
            <a:ext cx="2289175" cy="300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350" b="1" dirty="0">
                <a:latin typeface="+mn-lt"/>
              </a:rPr>
              <a:t>原始图像</a:t>
            </a:r>
            <a:endParaRPr lang="en-US" sz="1350" b="1" dirty="0">
              <a:latin typeface="+mn-lt"/>
            </a:endParaRPr>
          </a:p>
        </p:txBody>
      </p:sp>
      <p:sp>
        <p:nvSpPr>
          <p:cNvPr id="21" name="TextBox 9"/>
          <p:cNvSpPr txBox="1"/>
          <p:nvPr/>
        </p:nvSpPr>
        <p:spPr>
          <a:xfrm>
            <a:off x="3429000" y="4929188"/>
            <a:ext cx="2289175" cy="300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350" b="1" dirty="0">
                <a:latin typeface="+mn-lt"/>
              </a:rPr>
              <a:t>眼动追踪实验</a:t>
            </a:r>
            <a:endParaRPr lang="en-US" sz="1350" b="1" dirty="0">
              <a:latin typeface="+mn-lt"/>
            </a:endParaRPr>
          </a:p>
        </p:txBody>
      </p:sp>
      <p:sp>
        <p:nvSpPr>
          <p:cNvPr id="23" name="TextBox 11"/>
          <p:cNvSpPr txBox="1"/>
          <p:nvPr/>
        </p:nvSpPr>
        <p:spPr>
          <a:xfrm>
            <a:off x="6604000" y="4941888"/>
            <a:ext cx="2289175" cy="300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350" b="1" dirty="0">
                <a:latin typeface="+mn-lt"/>
              </a:rPr>
              <a:t>眼动数据</a:t>
            </a:r>
            <a:endParaRPr lang="en-US" sz="1350" b="1" dirty="0">
              <a:latin typeface="+mn-lt"/>
            </a:endParaRPr>
          </a:p>
        </p:txBody>
      </p:sp>
      <p:sp>
        <p:nvSpPr>
          <p:cNvPr id="25" name="Right Arrow 13"/>
          <p:cNvSpPr/>
          <p:nvPr/>
        </p:nvSpPr>
        <p:spPr>
          <a:xfrm>
            <a:off x="2752725" y="4000500"/>
            <a:ext cx="576263" cy="130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27" name="Right Arrow 16"/>
          <p:cNvSpPr/>
          <p:nvPr/>
        </p:nvSpPr>
        <p:spPr>
          <a:xfrm>
            <a:off x="5810250" y="4000500"/>
            <a:ext cx="706438" cy="130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Calibri" panose="020F0502020204030204" pitchFamily="34" charset="0"/>
              </a:rPr>
              <a:t>显著性简介</a:t>
            </a:r>
          </a:p>
        </p:txBody>
      </p:sp>
      <p:sp>
        <p:nvSpPr>
          <p:cNvPr id="13315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显著性简介</a:t>
            </a:r>
          </a:p>
        </p:txBody>
      </p:sp>
      <p:sp>
        <p:nvSpPr>
          <p:cNvPr id="13316" name="Content Placeholder 9"/>
          <p:cNvSpPr txBox="1">
            <a:spLocks/>
          </p:cNvSpPr>
          <p:nvPr/>
        </p:nvSpPr>
        <p:spPr bwMode="auto">
          <a:xfrm>
            <a:off x="0" y="1773238"/>
            <a:ext cx="91440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solidFill>
                  <a:srgbClr val="0070C0"/>
                </a:solidFill>
              </a:rPr>
              <a:t>显著物体分割评价（</a:t>
            </a:r>
            <a:r>
              <a:rPr lang="en-US" altLang="zh-CN" sz="2800" b="1" dirty="0">
                <a:solidFill>
                  <a:srgbClr val="0070C0"/>
                </a:solidFill>
              </a:rPr>
              <a:t>Saliency Object Segmentation</a:t>
            </a:r>
            <a:r>
              <a:rPr lang="zh-CN" altLang="en-US" sz="2800" b="1" dirty="0" smtClean="0">
                <a:solidFill>
                  <a:srgbClr val="0070C0"/>
                </a:solidFill>
              </a:rPr>
              <a:t>）</a:t>
            </a:r>
            <a:endParaRPr lang="en-US" altLang="zh-CN" sz="2800" b="1" dirty="0" smtClean="0">
              <a:solidFill>
                <a:srgbClr val="0070C0"/>
              </a:solidFill>
            </a:endParaRPr>
          </a:p>
          <a:p>
            <a:endParaRPr lang="en-US" altLang="zh-CN" sz="2800" b="1" dirty="0">
              <a:solidFill>
                <a:srgbClr val="0070C0"/>
              </a:solidFill>
            </a:endParaRPr>
          </a:p>
          <a:p>
            <a:endParaRPr lang="en-US" altLang="zh-CN" sz="2800" b="1" dirty="0" smtClean="0">
              <a:solidFill>
                <a:srgbClr val="0070C0"/>
              </a:solidFill>
            </a:endParaRPr>
          </a:p>
          <a:p>
            <a:endParaRPr lang="en-US" altLang="zh-CN" sz="2800" b="1" dirty="0">
              <a:solidFill>
                <a:srgbClr val="0070C0"/>
              </a:solidFill>
            </a:endParaRPr>
          </a:p>
          <a:p>
            <a:endParaRPr lang="en-US" altLang="zh-CN" sz="2800" b="1" dirty="0" smtClean="0">
              <a:solidFill>
                <a:srgbClr val="0070C0"/>
              </a:solidFill>
            </a:endParaRPr>
          </a:p>
          <a:p>
            <a:endParaRPr lang="en-US" altLang="zh-CN" sz="2800" b="1" dirty="0">
              <a:solidFill>
                <a:srgbClr val="0070C0"/>
              </a:solidFill>
            </a:endParaRPr>
          </a:p>
          <a:p>
            <a:endParaRPr lang="en-US" altLang="zh-CN" sz="2800" b="1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sz="2800" b="1" dirty="0" smtClean="0"/>
              <a:t>              </a:t>
            </a:r>
            <a:r>
              <a:rPr lang="en-US" altLang="zh-CN" sz="1400" b="1" dirty="0" smtClean="0"/>
              <a:t>[Ming-</a:t>
            </a:r>
            <a:r>
              <a:rPr lang="en-US" altLang="zh-CN" sz="1400" b="1" dirty="0"/>
              <a:t>M</a:t>
            </a:r>
            <a:r>
              <a:rPr lang="en-US" altLang="zh-CN" sz="1400" b="1" dirty="0" smtClean="0"/>
              <a:t>ing Cheng et </a:t>
            </a:r>
            <a:r>
              <a:rPr lang="en-US" altLang="zh-CN" sz="1400" b="1" dirty="0"/>
              <a:t>al., CVPR </a:t>
            </a:r>
            <a:r>
              <a:rPr lang="en-US" altLang="zh-CN" sz="1400" b="1" dirty="0" smtClean="0"/>
              <a:t>2011]</a:t>
            </a:r>
            <a:endParaRPr lang="en-US" altLang="zh-CN" sz="1400" b="1" dirty="0"/>
          </a:p>
        </p:txBody>
      </p:sp>
      <p:sp>
        <p:nvSpPr>
          <p:cNvPr id="26" name="TextBox 8"/>
          <p:cNvSpPr txBox="1"/>
          <p:nvPr/>
        </p:nvSpPr>
        <p:spPr>
          <a:xfrm>
            <a:off x="900113" y="4797425"/>
            <a:ext cx="2287587" cy="300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350" b="1" dirty="0"/>
              <a:t>原始图像</a:t>
            </a:r>
            <a:endParaRPr lang="en-US" sz="1350" b="1" dirty="0"/>
          </a:p>
        </p:txBody>
      </p:sp>
      <p:sp>
        <p:nvSpPr>
          <p:cNvPr id="29" name="TextBox 10"/>
          <p:cNvSpPr txBox="1"/>
          <p:nvPr/>
        </p:nvSpPr>
        <p:spPr>
          <a:xfrm>
            <a:off x="3241675" y="4797425"/>
            <a:ext cx="2287588" cy="300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350" b="1" dirty="0"/>
              <a:t>显著图</a:t>
            </a:r>
            <a:endParaRPr lang="en-US" sz="1350" b="1" dirty="0"/>
          </a:p>
        </p:txBody>
      </p:sp>
      <p:sp>
        <p:nvSpPr>
          <p:cNvPr id="36" name="Right Arrow 13"/>
          <p:cNvSpPr/>
          <p:nvPr/>
        </p:nvSpPr>
        <p:spPr>
          <a:xfrm>
            <a:off x="2952750" y="3738563"/>
            <a:ext cx="576263" cy="88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13320" name="Picture 10" descr="C:\SVNs\Niloy\SaliencyPAMI\Imgs\histogram\inputImg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175" y="2797175"/>
            <a:ext cx="1541463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1" name="Picture 23" descr="E:\Synchronize\Research Projects\2010 Saliency\Paper\figures\region_contrast\R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713" y="2800350"/>
            <a:ext cx="1487487" cy="198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Right Arrow 13"/>
          <p:cNvSpPr/>
          <p:nvPr/>
        </p:nvSpPr>
        <p:spPr>
          <a:xfrm>
            <a:off x="5294313" y="3735388"/>
            <a:ext cx="576262" cy="88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44" name="TextBox 10"/>
          <p:cNvSpPr txBox="1"/>
          <p:nvPr/>
        </p:nvSpPr>
        <p:spPr>
          <a:xfrm>
            <a:off x="5689600" y="4797425"/>
            <a:ext cx="2289175" cy="300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350" b="1" dirty="0"/>
              <a:t>人工标注结果</a:t>
            </a:r>
            <a:endParaRPr lang="en-US" sz="1350" b="1" dirty="0"/>
          </a:p>
        </p:txBody>
      </p:sp>
      <p:pic>
        <p:nvPicPr>
          <p:cNvPr id="13324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795588"/>
            <a:ext cx="1500187" cy="200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Calibri" panose="020F0502020204030204" pitchFamily="34" charset="0"/>
              </a:rPr>
              <a:t>显著性简介</a:t>
            </a:r>
          </a:p>
        </p:txBody>
      </p:sp>
      <p:sp>
        <p:nvSpPr>
          <p:cNvPr id="14339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显著性简介</a:t>
            </a:r>
          </a:p>
        </p:txBody>
      </p:sp>
      <p:sp>
        <p:nvSpPr>
          <p:cNvPr id="14340" name="Content Placeholder 9"/>
          <p:cNvSpPr txBox="1">
            <a:spLocks/>
          </p:cNvSpPr>
          <p:nvPr/>
        </p:nvSpPr>
        <p:spPr bwMode="auto">
          <a:xfrm>
            <a:off x="0" y="1268413"/>
            <a:ext cx="9144000" cy="503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>
                <a:solidFill>
                  <a:srgbClr val="0070C0"/>
                </a:solidFill>
              </a:rPr>
              <a:t>常见数据集</a:t>
            </a:r>
            <a:endParaRPr lang="en-US" altLang="zh-CN" sz="2800" b="1">
              <a:solidFill>
                <a:srgbClr val="0070C0"/>
              </a:solidFill>
            </a:endParaRPr>
          </a:p>
        </p:txBody>
      </p:sp>
      <p:pic>
        <p:nvPicPr>
          <p:cNvPr id="1434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916113"/>
            <a:ext cx="7524750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3200" b="1" dirty="0" smtClean="0">
            <a:solidFill>
              <a:schemeClr val="bg1"/>
            </a:solidFill>
            <a:latin typeface="华文仿宋" pitchFamily="2" charset="-122"/>
            <a:ea typeface="华文仿宋" pitchFamily="2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4115</TotalTime>
  <Words>1195</Words>
  <Application>Microsoft Office PowerPoint</Application>
  <PresentationFormat>全屏显示(4:3)</PresentationFormat>
  <Paragraphs>266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2" baseType="lpstr">
      <vt:lpstr>黑体</vt:lpstr>
      <vt:lpstr>华文仿宋</vt:lpstr>
      <vt:lpstr>华文新魏</vt:lpstr>
      <vt:lpstr>楷体_GB2312</vt:lpstr>
      <vt:lpstr>宋体</vt:lpstr>
      <vt:lpstr>微软雅黑</vt:lpstr>
      <vt:lpstr>幼圆</vt:lpstr>
      <vt:lpstr>Arial</vt:lpstr>
      <vt:lpstr>Calibri</vt:lpstr>
      <vt:lpstr>Cambria Math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楼竞</dc:creator>
  <cp:lastModifiedBy>楼竞</cp:lastModifiedBy>
  <cp:revision>564</cp:revision>
  <dcterms:modified xsi:type="dcterms:W3CDTF">2016-05-25T01:39:04Z</dcterms:modified>
</cp:coreProperties>
</file>